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 ContentType="image/tiff"/>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29"/>
  </p:notesMasterIdLst>
  <p:handoutMasterIdLst>
    <p:handoutMasterId r:id="rId30"/>
  </p:handoutMasterIdLst>
  <p:sldIdLst>
    <p:sldId id="268" r:id="rId2"/>
    <p:sldId id="286" r:id="rId3"/>
    <p:sldId id="269" r:id="rId4"/>
    <p:sldId id="301" r:id="rId5"/>
    <p:sldId id="308" r:id="rId6"/>
    <p:sldId id="298" r:id="rId7"/>
    <p:sldId id="307" r:id="rId8"/>
    <p:sldId id="309" r:id="rId9"/>
    <p:sldId id="289" r:id="rId10"/>
    <p:sldId id="290" r:id="rId11"/>
    <p:sldId id="310" r:id="rId12"/>
    <p:sldId id="291" r:id="rId13"/>
    <p:sldId id="292" r:id="rId14"/>
    <p:sldId id="287" r:id="rId15"/>
    <p:sldId id="270" r:id="rId16"/>
    <p:sldId id="293" r:id="rId17"/>
    <p:sldId id="271" r:id="rId18"/>
    <p:sldId id="272" r:id="rId19"/>
    <p:sldId id="275" r:id="rId20"/>
    <p:sldId id="274" r:id="rId21"/>
    <p:sldId id="278" r:id="rId22"/>
    <p:sldId id="279" r:id="rId23"/>
    <p:sldId id="280" r:id="rId24"/>
    <p:sldId id="294" r:id="rId25"/>
    <p:sldId id="305" r:id="rId26"/>
    <p:sldId id="311" r:id="rId27"/>
    <p:sldId id="30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39">
          <p15:clr>
            <a:srgbClr val="A4A3A4"/>
          </p15:clr>
        </p15:guide>
        <p15:guide id="4" orient="horz" pos="505">
          <p15:clr>
            <a:srgbClr val="A4A3A4"/>
          </p15:clr>
        </p15:guide>
        <p15:guide id="5" orient="horz" pos="1165">
          <p15:clr>
            <a:srgbClr val="A4A3A4"/>
          </p15:clr>
        </p15:guide>
        <p15:guide id="6" orient="horz" pos="3903">
          <p15:clr>
            <a:srgbClr val="A4A3A4"/>
          </p15:clr>
        </p15:guide>
        <p15:guide id="7" pos="7400">
          <p15:clr>
            <a:srgbClr val="A4A3A4"/>
          </p15:clr>
        </p15:guide>
        <p15:guide id="8" pos="1025">
          <p15:clr>
            <a:srgbClr val="A4A3A4"/>
          </p15:clr>
        </p15:guide>
        <p15:guide id="9" pos="6697">
          <p15:clr>
            <a:srgbClr val="A4A3A4"/>
          </p15:clr>
        </p15:guide>
        <p15:guide id="10" pos="4212">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CC3300"/>
    <a:srgbClr val="0033CC"/>
    <a:srgbClr val="FFFF00"/>
    <a:srgbClr val="FF00FF"/>
    <a:srgbClr val="63666A"/>
    <a:srgbClr val="CC6600"/>
    <a:srgbClr val="6699FF"/>
    <a:srgbClr val="FF505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7752061-5463-48E6-A297-43E0E91C0267}">
  <a:tblStyle styleId="{0817EA92-75D0-4044-A80A-286907CE0DDB}" styleName="GE Ruled Table">
    <a:wholeTbl>
      <a:tcTxStyle>
        <a:fontRef idx="minor">
          <a:prstClr val="black"/>
        </a:fontRef>
        <a:schemeClr val="accent2"/>
      </a:tcTxStyle>
      <a:tcStyle>
        <a:tcBdr>
          <a:left>
            <a:ln w="0" cmpd="sng">
              <a:solidFill>
                <a:schemeClr val="bg1"/>
              </a:solidFill>
            </a:ln>
          </a:left>
          <a:right>
            <a:ln w="0" cmpd="sng">
              <a:solidFill>
                <a:schemeClr val="bg1"/>
              </a:solidFill>
            </a:ln>
          </a:right>
          <a:top>
            <a:ln w="19050" cmpd="sng">
              <a:gradFill>
                <a:gsLst>
                  <a:gs pos="0">
                    <a:schemeClr val="bg1"/>
                  </a:gs>
                  <a:gs pos="25000">
                    <a:srgbClr val="B7E6FF"/>
                  </a:gs>
                  <a:gs pos="100000">
                    <a:schemeClr val="accent3"/>
                  </a:gs>
                </a:gsLst>
                <a:lin ang="0" scaled="0"/>
              </a:gradFill>
            </a:ln>
          </a:top>
          <a:bottom>
            <a:ln w="0" cmpd="sng">
              <a:solidFill>
                <a:schemeClr val="bg1"/>
              </a:solidFill>
            </a:ln>
          </a:bottom>
          <a:insideH>
            <a:ln w="19050" cmpd="sng">
              <a:gradFill>
                <a:gsLst>
                  <a:gs pos="0">
                    <a:schemeClr val="bg1"/>
                  </a:gs>
                  <a:gs pos="25000">
                    <a:srgbClr val="B7E6FF"/>
                  </a:gs>
                  <a:gs pos="100000">
                    <a:schemeClr val="accent3"/>
                  </a:gs>
                </a:gsLst>
                <a:lin ang="0" scaled="0"/>
              </a:gradFill>
            </a:ln>
          </a:insideH>
          <a:insideV>
            <a:ln w="0" cmpd="sng">
              <a:solidFill>
                <a:schemeClr val="bg1"/>
              </a:solidFill>
            </a:ln>
          </a:insideV>
        </a:tcBdr>
      </a:tcStyle>
    </a:wholeTbl>
    <a:band1H>
      <a:tcStyle>
        <a:tcBdr/>
      </a:tcStyle>
    </a:band1H>
    <a:band2H>
      <a:tcStyle>
        <a:tcBdr/>
      </a:tcStyle>
    </a:band2H>
    <a:band1V>
      <a:tcStyle>
        <a:tcBdr/>
      </a:tcStyle>
    </a:band1V>
    <a:band2V>
      <a:tcStyle>
        <a:tcBdr/>
      </a:tcStyle>
    </a:band2V>
    <a:lastCol>
      <a:tcStyle>
        <a:tcBdr/>
      </a:tcStyle>
    </a:lastCol>
    <a:firstCol>
      <a:tcTxStyle b="on">
        <a:fontRef idx="minor">
          <a:prstClr val="black"/>
        </a:fontRef>
        <a:schemeClr val="accent2"/>
      </a:tcTxStyle>
      <a:tcStyle>
        <a:tcBdr>
          <a:top>
            <a:ln w="0" cmpd="sng">
              <a:solidFill>
                <a:schemeClr val="lt1"/>
              </a:solidFill>
            </a:ln>
          </a:top>
          <a:insideH>
            <a:ln w="0" cmpd="sng">
              <a:solidFill>
                <a:schemeClr val="lt1"/>
              </a:solidFill>
            </a:ln>
          </a:insideH>
        </a:tcBdr>
      </a:tcStyle>
    </a:firstCol>
    <a:lastRow>
      <a:tcStyle>
        <a:tcBdr/>
      </a:tcStyle>
    </a:lastRow>
    <a:firstRow>
      <a:tcStyle>
        <a:tcBdr/>
      </a:tcStyle>
    </a:firstRow>
  </a:tblStyle>
  <a:tblStyle styleId="{B7752061-5463-48E6-A297-43E0E91C0267}" styleName="GE Solid Table">
    <a:wholeTbl>
      <a:tcTxStyle>
        <a:fontRef idx="minor">
          <a:prstClr val="black"/>
        </a:fontRef>
        <a:schemeClr val="accent2"/>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00" autoAdjust="0"/>
    <p:restoredTop sz="94660"/>
  </p:normalViewPr>
  <p:slideViewPr>
    <p:cSldViewPr snapToGrid="0" showGuides="1">
      <p:cViewPr varScale="1">
        <p:scale>
          <a:sx n="149" d="100"/>
          <a:sy n="149" d="100"/>
        </p:scale>
        <p:origin x="324" y="108"/>
      </p:cViewPr>
      <p:guideLst>
        <p:guide orient="horz" pos="2160"/>
        <p:guide pos="3840"/>
        <p:guide orient="horz" pos="1039"/>
        <p:guide orient="horz" pos="505"/>
        <p:guide orient="horz" pos="1165"/>
        <p:guide orient="horz" pos="3903"/>
        <p:guide pos="7400"/>
        <p:guide pos="1025"/>
        <p:guide pos="6697"/>
        <p:guide pos="4212"/>
      </p:guideLst>
    </p:cSldViewPr>
  </p:slideViewPr>
  <p:notesTextViewPr>
    <p:cViewPr>
      <p:scale>
        <a:sx n="1" d="1"/>
        <a:sy n="1" d="1"/>
      </p:scale>
      <p:origin x="0" y="0"/>
    </p:cViewPr>
  </p:notesTextViewPr>
  <p:sorterViewPr>
    <p:cViewPr>
      <p:scale>
        <a:sx n="100" d="100"/>
        <a:sy n="100" d="100"/>
      </p:scale>
      <p:origin x="0" y="8058"/>
    </p:cViewPr>
  </p:sorterViewPr>
  <p:notesViewPr>
    <p:cSldViewPr snapToGrid="0" showGuides="1">
      <p:cViewPr varScale="1">
        <p:scale>
          <a:sx n="92" d="100"/>
          <a:sy n="92" d="100"/>
        </p:scale>
        <p:origin x="-3410" y="-81"/>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CBF77B6-06AB-43A3-89A4-8CD1677993D0}" type="datetimeFigureOut">
              <a:rPr lang="en-CA" smtClean="0"/>
              <a:t>2022-09-12</a:t>
            </a:fld>
            <a:endParaRPr lang="en-CA"/>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2762B2D-468D-4837-8CAA-70AF425658B8}" type="slidenum">
              <a:rPr lang="en-CA" smtClean="0"/>
              <a:t>‹#›</a:t>
            </a:fld>
            <a:endParaRPr lang="en-CA"/>
          </a:p>
        </p:txBody>
      </p:sp>
      <p:pic>
        <p:nvPicPr>
          <p:cNvPr id="1026" name="Picture 2" descr="I:\Dockets\1421 SmallStuff GE PPT\Graphics\GE Grey.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0291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B6804B0-AD37-4623-8498-3C9AE39E25E5}" type="datetimeFigureOut">
              <a:rPr lang="en-CA" smtClean="0"/>
              <a:t>2022-09-12</a:t>
            </a:fld>
            <a:endParaRPr lang="en-CA"/>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377687" y="4343400"/>
            <a:ext cx="6102626" cy="41148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CA"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CDABC8-FD09-47BC-822A-A981D494E0D7}" type="slidenum">
              <a:rPr lang="en-CA" smtClean="0"/>
              <a:t>‹#›</a:t>
            </a:fld>
            <a:endParaRPr lang="en-CA"/>
          </a:p>
        </p:txBody>
      </p:sp>
      <p:pic>
        <p:nvPicPr>
          <p:cNvPr id="8" name="Picture 2" descr="I:\Dockets\1421 SmallStuff GE PPT\Graphics\GE Grey.em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9312" y="65216"/>
            <a:ext cx="579375" cy="579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8577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228600" indent="0" algn="l" defTabSz="914400" rtl="0" eaLnBrk="1" latinLnBrk="0" hangingPunct="1">
      <a:defRPr sz="1200" kern="1200">
        <a:solidFill>
          <a:schemeClr val="tx1"/>
        </a:solidFill>
        <a:latin typeface="+mn-lt"/>
        <a:ea typeface="+mn-ea"/>
        <a:cs typeface="+mn-cs"/>
      </a:defRPr>
    </a:lvl2pPr>
    <a:lvl3pPr marL="457200" indent="0" algn="l" defTabSz="914400" rtl="0" eaLnBrk="1" latinLnBrk="0" hangingPunct="1">
      <a:defRPr sz="1200" kern="1200">
        <a:solidFill>
          <a:schemeClr val="tx1"/>
        </a:solidFill>
        <a:latin typeface="+mn-lt"/>
        <a:ea typeface="+mn-ea"/>
        <a:cs typeface="+mn-cs"/>
      </a:defRPr>
    </a:lvl3pPr>
    <a:lvl4pPr marL="685800" indent="0" algn="l" defTabSz="914400" rtl="0" eaLnBrk="1" latinLnBrk="0" hangingPunct="1">
      <a:defRPr sz="1200" kern="1200">
        <a:solidFill>
          <a:schemeClr val="tx1"/>
        </a:solidFill>
        <a:latin typeface="+mn-lt"/>
        <a:ea typeface="+mn-ea"/>
        <a:cs typeface="+mn-cs"/>
      </a:defRPr>
    </a:lvl4pPr>
    <a:lvl5pPr marL="914400" indent="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30554" y="1649413"/>
            <a:ext cx="9000934" cy="1554480"/>
          </a:xfrm>
        </p:spPr>
        <p:txBody>
          <a:bodyPr anchor="t" anchorCtr="0">
            <a:noAutofit/>
          </a:bodyPr>
          <a:lstStyle>
            <a:lvl1pPr algn="l">
              <a:lnSpc>
                <a:spcPct val="90000"/>
              </a:lnSpc>
              <a:defRPr sz="4800">
                <a:solidFill>
                  <a:schemeClr val="accent2"/>
                </a:solidFill>
              </a:defRPr>
            </a:lvl1pPr>
          </a:lstStyle>
          <a:p>
            <a:r>
              <a:rPr lang="en-US" dirty="0"/>
              <a:t>Title Slide Layout</a:t>
            </a:r>
            <a:endParaRPr lang="en-CA" dirty="0"/>
          </a:p>
        </p:txBody>
      </p:sp>
      <p:sp>
        <p:nvSpPr>
          <p:cNvPr id="4" name="Date Placeholder 3"/>
          <p:cNvSpPr>
            <a:spLocks noGrp="1"/>
          </p:cNvSpPr>
          <p:nvPr>
            <p:ph type="dt" sz="half" idx="10"/>
          </p:nvPr>
        </p:nvSpPr>
        <p:spPr>
          <a:xfrm>
            <a:off x="1627188" y="3657600"/>
            <a:ext cx="4467288" cy="254013"/>
          </a:xfrm>
        </p:spPr>
        <p:txBody>
          <a:bodyPr/>
          <a:lstStyle>
            <a:lvl1pPr algn="l">
              <a:defRPr sz="1400" b="1">
                <a:solidFill>
                  <a:schemeClr val="accent2"/>
                </a:solidFill>
              </a:defRPr>
            </a:lvl1pPr>
          </a:lstStyle>
          <a:p>
            <a:fld id="{6050E0BC-091B-4F46-A64B-EF4A39477016}" type="datetime4">
              <a:rPr lang="en-US" smtClean="0"/>
              <a:t>September 12, 2022</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10"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8" name="Rectangle 7">
            <a:extLst>
              <a:ext uri="{FF2B5EF4-FFF2-40B4-BE49-F238E27FC236}">
                <a16:creationId xmlns:a16="http://schemas.microsoft.com/office/drawing/2014/main" id="{0325036F-BF1D-44AF-891D-786237A0A871}"/>
              </a:ext>
            </a:extLst>
          </p:cNvPr>
          <p:cNvSpPr/>
          <p:nvPr userDrawn="1"/>
        </p:nvSpPr>
        <p:spPr>
          <a:xfrm>
            <a:off x="587829" y="6302829"/>
            <a:ext cx="424542"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83832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Comparison Layout</a:t>
            </a:r>
            <a:endParaRPr lang="en-CA" dirty="0"/>
          </a:p>
        </p:txBody>
      </p:sp>
      <p:sp>
        <p:nvSpPr>
          <p:cNvPr id="3" name="Text Placeholder 2"/>
          <p:cNvSpPr>
            <a:spLocks noGrp="1"/>
          </p:cNvSpPr>
          <p:nvPr>
            <p:ph type="body" idx="1" hasCustomPrompt="1"/>
          </p:nvPr>
        </p:nvSpPr>
        <p:spPr>
          <a:xfrm>
            <a:off x="1623697" y="1133856"/>
            <a:ext cx="4946966"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6810374" y="1133856"/>
            <a:ext cx="4934487"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September 12,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4944318"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6810375" y="1649541"/>
            <a:ext cx="4934487"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6810375" y="1848930"/>
            <a:ext cx="493712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userDrawn="1"/>
        </p:nvCxnSpPr>
        <p:spPr>
          <a:xfrm>
            <a:off x="1626345" y="1649541"/>
            <a:ext cx="4944318"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userDrawn="1"/>
        </p:nvCxnSpPr>
        <p:spPr>
          <a:xfrm>
            <a:off x="6810375" y="1649541"/>
            <a:ext cx="4934487"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E560F844-BF21-4AD2-9D1A-2E8D2D3063DF}"/>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4457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Two Content Layout</a:t>
            </a:r>
            <a:endParaRPr lang="en-CA" dirty="0"/>
          </a:p>
        </p:txBody>
      </p:sp>
      <p:sp>
        <p:nvSpPr>
          <p:cNvPr id="5" name="Date Placeholder 4"/>
          <p:cNvSpPr>
            <a:spLocks noGrp="1"/>
          </p:cNvSpPr>
          <p:nvPr>
            <p:ph type="dt" sz="half" idx="10"/>
          </p:nvPr>
        </p:nvSpPr>
        <p:spPr/>
        <p:txBody>
          <a:bodyPr/>
          <a:lstStyle/>
          <a:p>
            <a:fld id="{016954F2-A168-429F-B267-8625DABCA019}" type="datetime4">
              <a:rPr lang="en-US" smtClean="0"/>
              <a:t>September 12, 2022</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cxnSp>
        <p:nvCxnSpPr>
          <p:cNvPr id="9" name="Straight Connector 8"/>
          <p:cNvCxnSpPr/>
          <p:nvPr/>
        </p:nvCxnSpPr>
        <p:spPr>
          <a:xfrm>
            <a:off x="1627188" y="1649541"/>
            <a:ext cx="1011250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Content Placeholder 9"/>
          <p:cNvSpPr>
            <a:spLocks noGrp="1"/>
          </p:cNvSpPr>
          <p:nvPr>
            <p:ph sz="quarter" idx="13"/>
          </p:nvPr>
        </p:nvSpPr>
        <p:spPr>
          <a:xfrm>
            <a:off x="1627188" y="1851659"/>
            <a:ext cx="4943475"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2" name="Content Placeholder 11"/>
          <p:cNvSpPr>
            <a:spLocks noGrp="1"/>
          </p:cNvSpPr>
          <p:nvPr>
            <p:ph sz="quarter" idx="14"/>
          </p:nvPr>
        </p:nvSpPr>
        <p:spPr>
          <a:xfrm>
            <a:off x="6810375" y="1851658"/>
            <a:ext cx="4929188" cy="4343400"/>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1" name="Straight Connector 10"/>
          <p:cNvCxnSpPr/>
          <p:nvPr userDrawn="1"/>
        </p:nvCxnSpPr>
        <p:spPr>
          <a:xfrm>
            <a:off x="1627188" y="1649541"/>
            <a:ext cx="1011250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02852ED-406E-459C-BE67-4C16A8EDF779}"/>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31254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Three Content Layout</a:t>
            </a:r>
            <a:endParaRPr lang="en-CA" dirty="0"/>
          </a:p>
        </p:txBody>
      </p:sp>
      <p:sp>
        <p:nvSpPr>
          <p:cNvPr id="3" name="Text Placeholder 2"/>
          <p:cNvSpPr>
            <a:spLocks noGrp="1"/>
          </p:cNvSpPr>
          <p:nvPr>
            <p:ph type="body" idx="1" hasCustomPrompt="1"/>
          </p:nvPr>
        </p:nvSpPr>
        <p:spPr>
          <a:xfrm>
            <a:off x="1623697"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5078094" y="1133856"/>
            <a:ext cx="320954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September 12,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5078095" y="1649541"/>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5078095" y="1848930"/>
            <a:ext cx="3209544"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8537956" y="1649413"/>
            <a:ext cx="320954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8534019"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8533003" y="1848930"/>
            <a:ext cx="3209925" cy="43291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userDrawn="1"/>
        </p:nvCxnSpPr>
        <p:spPr>
          <a:xfrm>
            <a:off x="162634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5078095" y="1649541"/>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a:off x="8537956" y="1649413"/>
            <a:ext cx="320954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29AABF5-27F6-4C39-9BD7-EE6B28E0DAB9}"/>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5798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2518" cy="914400"/>
          </a:xfrm>
        </p:spPr>
        <p:txBody>
          <a:bodyPr/>
          <a:lstStyle>
            <a:lvl1pPr>
              <a:defRPr/>
            </a:lvl1pPr>
          </a:lstStyle>
          <a:p>
            <a:r>
              <a:rPr lang="en-US" dirty="0"/>
              <a:t>Four Content Layout</a:t>
            </a:r>
            <a:endParaRPr lang="en-CA" dirty="0"/>
          </a:p>
        </p:txBody>
      </p:sp>
      <p:sp>
        <p:nvSpPr>
          <p:cNvPr id="3" name="Text Placeholder 2"/>
          <p:cNvSpPr>
            <a:spLocks noGrp="1"/>
          </p:cNvSpPr>
          <p:nvPr>
            <p:ph type="body" idx="1" hasCustomPrompt="1"/>
          </p:nvPr>
        </p:nvSpPr>
        <p:spPr>
          <a:xfrm>
            <a:off x="162369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5" name="Text Placeholder 4"/>
          <p:cNvSpPr>
            <a:spLocks noGrp="1"/>
          </p:cNvSpPr>
          <p:nvPr>
            <p:ph type="body" sz="quarter" idx="3" hasCustomPrompt="1"/>
          </p:nvPr>
        </p:nvSpPr>
        <p:spPr>
          <a:xfrm>
            <a:off x="4201437" y="1133856"/>
            <a:ext cx="2386584" cy="338328"/>
          </a:xfrm>
        </p:spPr>
        <p:txBody>
          <a:bodyPr anchor="b">
            <a:noAutofit/>
          </a:bodyPr>
          <a:lstStyle>
            <a:lvl1pPr marL="0" indent="0">
              <a:lnSpc>
                <a:spcPct val="90000"/>
              </a:lnSpc>
              <a:spcBef>
                <a:spcPts val="0"/>
              </a:spcBef>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BAF25C84-DC05-420E-ABA4-99596C0F9BFB}" type="datetime4">
              <a:rPr lang="en-US" smtClean="0"/>
              <a:t>September 12,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cxnSp>
        <p:nvCxnSpPr>
          <p:cNvPr id="11" name="Straight Connector 10"/>
          <p:cNvCxnSpPr/>
          <p:nvPr/>
        </p:nvCxnSpPr>
        <p:spPr>
          <a:xfrm>
            <a:off x="162634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04535"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5" name="Content Placeholder 14"/>
          <p:cNvSpPr>
            <a:spLocks noGrp="1"/>
          </p:cNvSpPr>
          <p:nvPr>
            <p:ph sz="quarter" idx="13"/>
          </p:nvPr>
        </p:nvSpPr>
        <p:spPr>
          <a:xfrm>
            <a:off x="1627188"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9" name="Content Placeholder 18"/>
          <p:cNvSpPr>
            <a:spLocks noGrp="1"/>
          </p:cNvSpPr>
          <p:nvPr>
            <p:ph sz="quarter" idx="14"/>
          </p:nvPr>
        </p:nvSpPr>
        <p:spPr>
          <a:xfrm>
            <a:off x="4203361" y="1848930"/>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3" name="Straight Connector 12"/>
          <p:cNvCxnSpPr/>
          <p:nvPr/>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0" name="Text Placeholder 9"/>
          <p:cNvSpPr>
            <a:spLocks noGrp="1"/>
          </p:cNvSpPr>
          <p:nvPr>
            <p:ph type="body" sz="quarter" idx="15" hasCustomPrompt="1"/>
          </p:nvPr>
        </p:nvSpPr>
        <p:spPr>
          <a:xfrm>
            <a:off x="6779177"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16" name="Content Placeholder 15"/>
          <p:cNvSpPr>
            <a:spLocks noGrp="1"/>
          </p:cNvSpPr>
          <p:nvPr>
            <p:ph sz="quarter" idx="16"/>
          </p:nvPr>
        </p:nvSpPr>
        <p:spPr>
          <a:xfrm>
            <a:off x="6779534" y="1848930"/>
            <a:ext cx="2386584" cy="4329112"/>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7" name="Straight Connector 16"/>
          <p:cNvCxnSpPr/>
          <p:nvPr/>
        </p:nvCxnSpPr>
        <p:spPr>
          <a:xfrm>
            <a:off x="9360916" y="1649541"/>
            <a:ext cx="2386584"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7" hasCustomPrompt="1"/>
          </p:nvPr>
        </p:nvSpPr>
        <p:spPr>
          <a:xfrm>
            <a:off x="9356916"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p>
        </p:txBody>
      </p:sp>
      <p:sp>
        <p:nvSpPr>
          <p:cNvPr id="20" name="Content Placeholder 19"/>
          <p:cNvSpPr>
            <a:spLocks noGrp="1"/>
          </p:cNvSpPr>
          <p:nvPr>
            <p:ph sz="quarter" idx="18"/>
          </p:nvPr>
        </p:nvSpPr>
        <p:spPr>
          <a:xfrm>
            <a:off x="9355708" y="1848929"/>
            <a:ext cx="2386584" cy="4343400"/>
          </a:xfrm>
        </p:spPr>
        <p:txBody>
          <a:bodyPr/>
          <a:lstStyle>
            <a:lvl1pPr>
              <a:spcBef>
                <a:spcPts val="1200"/>
              </a:spcBef>
              <a:defRPr sz="2400"/>
            </a:lvl1pPr>
            <a:lvl2pPr>
              <a:defRPr sz="2400"/>
            </a:lvl2pPr>
            <a:lvl3pPr>
              <a:spcBef>
                <a:spcPts val="1000"/>
              </a:spcBef>
              <a:defRPr sz="2100"/>
            </a:lvl3pPr>
            <a:lvl4pPr>
              <a:defRPr sz="21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8" name="Straight Connector 17"/>
          <p:cNvCxnSpPr/>
          <p:nvPr userDrawn="1"/>
        </p:nvCxnSpPr>
        <p:spPr>
          <a:xfrm>
            <a:off x="162634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userDrawn="1"/>
        </p:nvCxnSpPr>
        <p:spPr>
          <a:xfrm>
            <a:off x="4204535"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userDrawn="1"/>
        </p:nvCxnSpPr>
        <p:spPr>
          <a:xfrm>
            <a:off x="6782725" y="1649413"/>
            <a:ext cx="2386584" cy="0"/>
          </a:xfrm>
          <a:prstGeom prst="line">
            <a:avLst/>
          </a:prstGeom>
          <a:ln w="19050">
            <a:gradFill>
              <a:gsLst>
                <a:gs pos="0">
                  <a:schemeClr val="bg1"/>
                </a:gs>
                <a:gs pos="25000">
                  <a:schemeClr val="accent1">
                    <a:tint val="44500"/>
                    <a:satMod val="160000"/>
                  </a:schemeClr>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userDrawn="1"/>
        </p:nvCxnSpPr>
        <p:spPr>
          <a:xfrm>
            <a:off x="9360916" y="1649541"/>
            <a:ext cx="2386584"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F764254-1C0E-4631-8670-4457B3F238B9}"/>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826351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2-Column Table Layout</a:t>
            </a:r>
            <a:endParaRPr lang="en-CA" dirty="0"/>
          </a:p>
        </p:txBody>
      </p:sp>
      <p:sp>
        <p:nvSpPr>
          <p:cNvPr id="3" name="Text Placeholder 2"/>
          <p:cNvSpPr>
            <a:spLocks noGrp="1"/>
          </p:cNvSpPr>
          <p:nvPr>
            <p:ph type="body" idx="1" hasCustomPrompt="1"/>
          </p:nvPr>
        </p:nvSpPr>
        <p:spPr>
          <a:xfrm>
            <a:off x="1627187" y="1133856"/>
            <a:ext cx="493776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September 12,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6813550" y="1133856"/>
            <a:ext cx="4933950" cy="338328"/>
          </a:xfrm>
        </p:spPr>
        <p:txBody>
          <a:bodyPr anchor="b" anchorCtr="0"/>
          <a:lstStyle>
            <a:lvl1pPr marL="0" indent="0">
              <a:lnSpc>
                <a:spcPct val="90000"/>
              </a:lnSpc>
              <a:spcBef>
                <a:spcPts val="0"/>
              </a:spcBef>
              <a:buFontTx/>
              <a:buNone/>
              <a:defRPr sz="1400" b="1"/>
            </a:lvl1pPr>
          </a:lstStyle>
          <a:p>
            <a:pPr lvl="0"/>
            <a:r>
              <a:rPr lang="en-US" dirty="0"/>
              <a:t>Subtitle</a:t>
            </a:r>
            <a:endParaRPr lang="en-CA" dirty="0"/>
          </a:p>
        </p:txBody>
      </p:sp>
      <p:cxnSp>
        <p:nvCxnSpPr>
          <p:cNvPr id="10" name="Straight Connector 9">
            <a:extLst>
              <a:ext uri="{FF2B5EF4-FFF2-40B4-BE49-F238E27FC236}">
                <a16:creationId xmlns:a16="http://schemas.microsoft.com/office/drawing/2014/main" id="{792A8861-7B2B-4F59-8942-06CC4EB6631F}"/>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5782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3-Column Table Layout</a:t>
            </a:r>
            <a:endParaRPr lang="en-CA" dirty="0"/>
          </a:p>
        </p:txBody>
      </p:sp>
      <p:sp>
        <p:nvSpPr>
          <p:cNvPr id="3" name="Text Placeholder 2"/>
          <p:cNvSpPr>
            <a:spLocks noGrp="1"/>
          </p:cNvSpPr>
          <p:nvPr>
            <p:ph type="body" idx="1" hasCustomPrompt="1"/>
          </p:nvPr>
        </p:nvSpPr>
        <p:spPr>
          <a:xfrm>
            <a:off x="1627187" y="1133856"/>
            <a:ext cx="320954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September 12,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5084064" y="1133856"/>
            <a:ext cx="320954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5" hasCustomPrompt="1"/>
          </p:nvPr>
        </p:nvSpPr>
        <p:spPr>
          <a:xfrm>
            <a:off x="8534400" y="1133856"/>
            <a:ext cx="3213100" cy="338328"/>
          </a:xfrm>
        </p:spPr>
        <p:txBody>
          <a:bodyPr anchor="b" anchorCtr="0">
            <a:noAutofit/>
          </a:bodyPr>
          <a:lstStyle>
            <a:lvl1pPr marL="0" indent="0">
              <a:buFontTx/>
              <a:buNone/>
              <a:defRPr sz="1400" b="1"/>
            </a:lvl1pPr>
          </a:lstStyle>
          <a:p>
            <a:pPr lvl="0"/>
            <a:r>
              <a:rPr lang="en-US" dirty="0"/>
              <a:t>Subtitle</a:t>
            </a:r>
            <a:endParaRPr lang="en-CA" dirty="0"/>
          </a:p>
        </p:txBody>
      </p:sp>
      <p:cxnSp>
        <p:nvCxnSpPr>
          <p:cNvPr id="10" name="Straight Connector 9">
            <a:extLst>
              <a:ext uri="{FF2B5EF4-FFF2-40B4-BE49-F238E27FC236}">
                <a16:creationId xmlns:a16="http://schemas.microsoft.com/office/drawing/2014/main" id="{9DBD8263-5B28-4762-ACE3-B95B8B9B5133}"/>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2265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Column 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5156" cy="914400"/>
          </a:xfrm>
        </p:spPr>
        <p:txBody>
          <a:bodyPr/>
          <a:lstStyle>
            <a:lvl1pPr>
              <a:defRPr/>
            </a:lvl1pPr>
          </a:lstStyle>
          <a:p>
            <a:r>
              <a:rPr lang="en-US" dirty="0"/>
              <a:t>4-Column Table Layout</a:t>
            </a:r>
            <a:endParaRPr lang="en-CA" dirty="0"/>
          </a:p>
        </p:txBody>
      </p:sp>
      <p:sp>
        <p:nvSpPr>
          <p:cNvPr id="3" name="Text Placeholder 2"/>
          <p:cNvSpPr>
            <a:spLocks noGrp="1"/>
          </p:cNvSpPr>
          <p:nvPr>
            <p:ph type="body" idx="1" hasCustomPrompt="1"/>
          </p:nvPr>
        </p:nvSpPr>
        <p:spPr>
          <a:xfrm>
            <a:off x="1627187" y="1133856"/>
            <a:ext cx="2386584"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sp>
        <p:nvSpPr>
          <p:cNvPr id="7" name="Date Placeholder 6"/>
          <p:cNvSpPr>
            <a:spLocks noGrp="1"/>
          </p:cNvSpPr>
          <p:nvPr>
            <p:ph type="dt" sz="half" idx="10"/>
          </p:nvPr>
        </p:nvSpPr>
        <p:spPr/>
        <p:txBody>
          <a:bodyPr/>
          <a:lstStyle/>
          <a:p>
            <a:fld id="{F5C60C1E-BE52-444A-B903-D3D3A7A6ABD9}" type="datetime4">
              <a:rPr lang="en-US" smtClean="0"/>
              <a:t>September 12, 2022</a:t>
            </a:fld>
            <a:endParaRPr lang="en-CA"/>
          </a:p>
        </p:txBody>
      </p:sp>
      <p:sp>
        <p:nvSpPr>
          <p:cNvPr id="8" name="Footer Placeholder 7"/>
          <p:cNvSpPr>
            <a:spLocks noGrp="1"/>
          </p:cNvSpPr>
          <p:nvPr>
            <p:ph type="ftr" sz="quarter" idx="11"/>
          </p:nvPr>
        </p:nvSpPr>
        <p:spPr/>
        <p:txBody>
          <a:bodyPr/>
          <a:lstStyle/>
          <a:p>
            <a:r>
              <a:rPr lang="en-CA"/>
              <a:t>Presentation Title</a:t>
            </a:r>
          </a:p>
        </p:txBody>
      </p:sp>
      <p:sp>
        <p:nvSpPr>
          <p:cNvPr id="9" name="Slide Number Placeholder 8"/>
          <p:cNvSpPr>
            <a:spLocks noGrp="1"/>
          </p:cNvSpPr>
          <p:nvPr>
            <p:ph type="sldNum" sz="quarter" idx="12"/>
          </p:nvPr>
        </p:nvSpPr>
        <p:spPr/>
        <p:txBody>
          <a:bodyPr/>
          <a:lstStyle/>
          <a:p>
            <a:fld id="{00E6A5BD-C011-4A45-AA3A-201790FB7F2B}" type="slidenum">
              <a:rPr lang="en-CA" smtClean="0"/>
              <a:t>‹#›</a:t>
            </a:fld>
            <a:endParaRPr lang="en-CA"/>
          </a:p>
        </p:txBody>
      </p:sp>
      <p:sp>
        <p:nvSpPr>
          <p:cNvPr id="13" name="Table Placeholder 12"/>
          <p:cNvSpPr>
            <a:spLocks noGrp="1"/>
          </p:cNvSpPr>
          <p:nvPr>
            <p:ph type="tbl" sz="quarter" idx="13"/>
          </p:nvPr>
        </p:nvSpPr>
        <p:spPr>
          <a:xfrm>
            <a:off x="438912" y="1853076"/>
            <a:ext cx="11302438" cy="4342937"/>
          </a:xfrm>
        </p:spPr>
        <p:txBody>
          <a:bodyPr/>
          <a:lstStyle/>
          <a:p>
            <a:r>
              <a:rPr lang="en-US"/>
              <a:t>Click icon to add table</a:t>
            </a:r>
            <a:endParaRPr lang="en-CA" dirty="0"/>
          </a:p>
        </p:txBody>
      </p:sp>
      <p:sp>
        <p:nvSpPr>
          <p:cNvPr id="6" name="Text Placeholder 5"/>
          <p:cNvSpPr>
            <a:spLocks noGrp="1"/>
          </p:cNvSpPr>
          <p:nvPr>
            <p:ph type="body" sz="quarter" idx="14" hasCustomPrompt="1"/>
          </p:nvPr>
        </p:nvSpPr>
        <p:spPr>
          <a:xfrm>
            <a:off x="4203805"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5" name="Text Placeholder 4"/>
          <p:cNvSpPr>
            <a:spLocks noGrp="1"/>
          </p:cNvSpPr>
          <p:nvPr>
            <p:ph type="body" sz="quarter" idx="15" hasCustomPrompt="1"/>
          </p:nvPr>
        </p:nvSpPr>
        <p:spPr>
          <a:xfrm>
            <a:off x="6780423"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sp>
        <p:nvSpPr>
          <p:cNvPr id="12" name="Text Placeholder 11"/>
          <p:cNvSpPr>
            <a:spLocks noGrp="1"/>
          </p:cNvSpPr>
          <p:nvPr>
            <p:ph type="body" sz="quarter" idx="16" hasCustomPrompt="1"/>
          </p:nvPr>
        </p:nvSpPr>
        <p:spPr>
          <a:xfrm>
            <a:off x="9357042" y="1133856"/>
            <a:ext cx="2386584" cy="338328"/>
          </a:xfrm>
        </p:spPr>
        <p:txBody>
          <a:bodyPr anchor="b" anchorCtr="0">
            <a:noAutofit/>
          </a:bodyPr>
          <a:lstStyle>
            <a:lvl1pPr marL="0" indent="0">
              <a:lnSpc>
                <a:spcPct val="90000"/>
              </a:lnSpc>
              <a:spcBef>
                <a:spcPts val="0"/>
              </a:spcBef>
              <a:buFontTx/>
              <a:buNone/>
              <a:defRPr sz="1400" b="1"/>
            </a:lvl1pPr>
          </a:lstStyle>
          <a:p>
            <a:pPr lvl="0"/>
            <a:r>
              <a:rPr lang="en-US" dirty="0"/>
              <a:t>Subtitle</a:t>
            </a:r>
            <a:endParaRPr lang="en-CA" dirty="0"/>
          </a:p>
        </p:txBody>
      </p:sp>
      <p:cxnSp>
        <p:nvCxnSpPr>
          <p:cNvPr id="11" name="Straight Connector 10">
            <a:extLst>
              <a:ext uri="{FF2B5EF4-FFF2-40B4-BE49-F238E27FC236}">
                <a16:creationId xmlns:a16="http://schemas.microsoft.com/office/drawing/2014/main" id="{36D50BBA-27BE-46B1-9DA2-142911E75587}"/>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8951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Title 2"/>
          <p:cNvSpPr>
            <a:spLocks noGrp="1"/>
          </p:cNvSpPr>
          <p:nvPr>
            <p:ph type="title" hasCustomPrompt="1"/>
          </p:nvPr>
        </p:nvSpPr>
        <p:spPr/>
        <p:txBody>
          <a:bodyPr/>
          <a:lstStyle>
            <a:lvl1pPr>
              <a:defRPr/>
            </a:lvl1pPr>
          </a:lstStyle>
          <a:p>
            <a:r>
              <a:rPr lang="en-US" dirty="0"/>
              <a:t>Content with Caption Layout</a:t>
            </a:r>
            <a:endParaRPr lang="en-CA" dirty="0"/>
          </a:p>
        </p:txBody>
      </p:sp>
      <p:sp>
        <p:nvSpPr>
          <p:cNvPr id="7" name="Date Placeholder 6"/>
          <p:cNvSpPr>
            <a:spLocks noGrp="1"/>
          </p:cNvSpPr>
          <p:nvPr>
            <p:ph type="dt" sz="half" idx="11"/>
          </p:nvPr>
        </p:nvSpPr>
        <p:spPr>
          <a:xfrm>
            <a:off x="9537192" y="6472936"/>
            <a:ext cx="1876388" cy="182880"/>
          </a:xfrm>
        </p:spPr>
        <p:txBody>
          <a:bodyPr/>
          <a:lstStyle/>
          <a:p>
            <a:fld id="{F5C60C1E-BE52-444A-B903-D3D3A7A6ABD9}" type="datetime4">
              <a:rPr lang="en-US" smtClean="0"/>
              <a:t>September 12, 2022</a:t>
            </a:fld>
            <a:endParaRPr lang="en-CA"/>
          </a:p>
        </p:txBody>
      </p:sp>
      <p:sp>
        <p:nvSpPr>
          <p:cNvPr id="8" name="Footer Placeholder 7"/>
          <p:cNvSpPr>
            <a:spLocks noGrp="1"/>
          </p:cNvSpPr>
          <p:nvPr>
            <p:ph type="ftr" sz="quarter" idx="12"/>
          </p:nvPr>
        </p:nvSpPr>
        <p:spPr>
          <a:xfrm>
            <a:off x="1627632" y="6472976"/>
            <a:ext cx="2688336" cy="182880"/>
          </a:xfrm>
        </p:spPr>
        <p:txBody>
          <a:bodyPr/>
          <a:lstStyle/>
          <a:p>
            <a:r>
              <a:rPr lang="en-CA"/>
              <a:t>Presentation Title</a:t>
            </a:r>
          </a:p>
        </p:txBody>
      </p:sp>
      <p:sp>
        <p:nvSpPr>
          <p:cNvPr id="9" name="Slide Number Placeholder 8"/>
          <p:cNvSpPr>
            <a:spLocks noGrp="1"/>
          </p:cNvSpPr>
          <p:nvPr>
            <p:ph type="sldNum" sz="quarter" idx="13"/>
          </p:nvPr>
        </p:nvSpPr>
        <p:spPr>
          <a:xfrm>
            <a:off x="11413998" y="6475080"/>
            <a:ext cx="329636" cy="182880"/>
          </a:xfrm>
        </p:spPr>
        <p:txBody>
          <a:bodyPr/>
          <a:lstStyle/>
          <a:p>
            <a:fld id="{00E6A5BD-C011-4A45-AA3A-201790FB7F2B}" type="slidenum">
              <a:rPr lang="en-CA" smtClean="0"/>
              <a:t>‹#›</a:t>
            </a:fld>
            <a:endParaRPr lang="en-CA"/>
          </a:p>
        </p:txBody>
      </p:sp>
      <p:sp>
        <p:nvSpPr>
          <p:cNvPr id="10" name="Content Placeholder 9"/>
          <p:cNvSpPr>
            <a:spLocks noGrp="1"/>
          </p:cNvSpPr>
          <p:nvPr>
            <p:ph sz="quarter" idx="14"/>
          </p:nvPr>
        </p:nvSpPr>
        <p:spPr>
          <a:xfrm>
            <a:off x="1627188" y="1649413"/>
            <a:ext cx="9004300" cy="44897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11" name="Text Placeholder 4"/>
          <p:cNvSpPr>
            <a:spLocks noGrp="1"/>
          </p:cNvSpPr>
          <p:nvPr>
            <p:ph type="body" sz="quarter" idx="3" hasCustomPrompt="1"/>
          </p:nvPr>
        </p:nvSpPr>
        <p:spPr>
          <a:xfrm>
            <a:off x="1633538" y="1133856"/>
            <a:ext cx="8997950" cy="338328"/>
          </a:xfrm>
        </p:spPr>
        <p:txBody>
          <a:bodyPr anchor="b">
            <a:noAutofit/>
          </a:bodyPr>
          <a:lstStyle>
            <a:lvl1pPr marL="0" indent="0">
              <a:buNone/>
              <a:defRPr sz="1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Subtitle</a:t>
            </a:r>
          </a:p>
        </p:txBody>
      </p:sp>
      <p:cxnSp>
        <p:nvCxnSpPr>
          <p:cNvPr id="12" name="Straight Connector 11">
            <a:extLst>
              <a:ext uri="{FF2B5EF4-FFF2-40B4-BE49-F238E27FC236}">
                <a16:creationId xmlns:a16="http://schemas.microsoft.com/office/drawing/2014/main" id="{2A6DB393-5CAF-4A0C-A21B-CCB84603D4F4}"/>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4678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627188" y="1649413"/>
            <a:ext cx="8992616" cy="4546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CA" dirty="0"/>
          </a:p>
        </p:txBody>
      </p:sp>
      <p:sp>
        <p:nvSpPr>
          <p:cNvPr id="5" name="Date Placeholder 4"/>
          <p:cNvSpPr>
            <a:spLocks noGrp="1"/>
          </p:cNvSpPr>
          <p:nvPr>
            <p:ph type="dt" sz="half" idx="10"/>
          </p:nvPr>
        </p:nvSpPr>
        <p:spPr/>
        <p:txBody>
          <a:bodyPr/>
          <a:lstStyle/>
          <a:p>
            <a:fld id="{CDBE93D9-1E7C-4963-AD25-D0E8D4EECEE5}" type="datetime4">
              <a:rPr lang="en-US" smtClean="0"/>
              <a:t>September 12, 2022</a:t>
            </a:fld>
            <a:endParaRPr lang="en-CA"/>
          </a:p>
        </p:txBody>
      </p:sp>
      <p:sp>
        <p:nvSpPr>
          <p:cNvPr id="6" name="Footer Placeholder 5"/>
          <p:cNvSpPr>
            <a:spLocks noGrp="1"/>
          </p:cNvSpPr>
          <p:nvPr>
            <p:ph type="ftr" sz="quarter" idx="11"/>
          </p:nvPr>
        </p:nvSpPr>
        <p:spPr/>
        <p:txBody>
          <a:bodyPr/>
          <a:lstStyle/>
          <a:p>
            <a:r>
              <a:rPr lang="en-CA"/>
              <a:t>Presentation Title</a:t>
            </a:r>
          </a:p>
        </p:txBody>
      </p:sp>
      <p:sp>
        <p:nvSpPr>
          <p:cNvPr id="7" name="Slide Number Placeholder 6"/>
          <p:cNvSpPr>
            <a:spLocks noGrp="1"/>
          </p:cNvSpPr>
          <p:nvPr>
            <p:ph type="sldNum" sz="quarter" idx="12"/>
          </p:nvPr>
        </p:nvSpPr>
        <p:spPr/>
        <p:txBody>
          <a:bodyPr/>
          <a:lstStyle/>
          <a:p>
            <a:fld id="{00E6A5BD-C011-4A45-AA3A-201790FB7F2B}" type="slidenum">
              <a:rPr lang="en-CA" smtClean="0"/>
              <a:t>‹#›</a:t>
            </a:fld>
            <a:endParaRPr lang="en-CA"/>
          </a:p>
        </p:txBody>
      </p:sp>
      <p:sp>
        <p:nvSpPr>
          <p:cNvPr id="8" name="Title 7"/>
          <p:cNvSpPr>
            <a:spLocks noGrp="1"/>
          </p:cNvSpPr>
          <p:nvPr>
            <p:ph type="title" hasCustomPrompt="1"/>
          </p:nvPr>
        </p:nvSpPr>
        <p:spPr/>
        <p:txBody>
          <a:bodyPr/>
          <a:lstStyle>
            <a:lvl1pPr>
              <a:defRPr/>
            </a:lvl1pPr>
          </a:lstStyle>
          <a:p>
            <a:r>
              <a:rPr lang="en-US" dirty="0"/>
              <a:t>Picture with Caption Layout</a:t>
            </a:r>
            <a:endParaRPr lang="en-CA" dirty="0"/>
          </a:p>
        </p:txBody>
      </p:sp>
      <p:cxnSp>
        <p:nvCxnSpPr>
          <p:cNvPr id="9" name="Straight Connector 8">
            <a:extLst>
              <a:ext uri="{FF2B5EF4-FFF2-40B4-BE49-F238E27FC236}">
                <a16:creationId xmlns:a16="http://schemas.microsoft.com/office/drawing/2014/main" id="{96362DC7-B2FA-4948-A940-1119B33F03E3}"/>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62483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Tagline">
    <p:bg>
      <p:bgPr>
        <a:solidFill>
          <a:schemeClr val="bg1"/>
        </a:solidFill>
        <a:effectLst/>
      </p:bgPr>
    </p:bg>
    <p:spTree>
      <p:nvGrpSpPr>
        <p:cNvPr id="1" name=""/>
        <p:cNvGrpSpPr/>
        <p:nvPr/>
      </p:nvGrpSpPr>
      <p:grpSpPr>
        <a:xfrm>
          <a:off x="0" y="0"/>
          <a:ext cx="0" cy="0"/>
          <a:chOff x="0" y="0"/>
          <a:chExt cx="0" cy="0"/>
        </a:xfrm>
      </p:grpSpPr>
      <p:sp>
        <p:nvSpPr>
          <p:cNvPr id="3" name="AutoShape 3"/>
          <p:cNvSpPr>
            <a:spLocks noChangeAspect="1" noChangeArrowheads="1" noTextEdit="1"/>
          </p:cNvSpPr>
          <p:nvPr/>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5" name="AutoShape 3"/>
          <p:cNvSpPr>
            <a:spLocks noChangeAspect="1" noChangeArrowheads="1" noTextEdit="1"/>
          </p:cNvSpPr>
          <p:nvPr userDrawn="1"/>
        </p:nvSpPr>
        <p:spPr bwMode="auto">
          <a:xfrm>
            <a:off x="2230438" y="2952750"/>
            <a:ext cx="7910512"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6" name="Freeform 5"/>
          <p:cNvSpPr>
            <a:spLocks noEditPoints="1"/>
          </p:cNvSpPr>
          <p:nvPr userDrawn="1"/>
        </p:nvSpPr>
        <p:spPr bwMode="auto">
          <a:xfrm>
            <a:off x="2231136" y="2951163"/>
            <a:ext cx="7927974" cy="949325"/>
          </a:xfrm>
          <a:custGeom>
            <a:avLst/>
            <a:gdLst>
              <a:gd name="T0" fmla="*/ 20 w 9061"/>
              <a:gd name="T1" fmla="*/ 64 h 1076"/>
              <a:gd name="T2" fmla="*/ 310 w 9061"/>
              <a:gd name="T3" fmla="*/ 832 h 1076"/>
              <a:gd name="T4" fmla="*/ 607 w 9061"/>
              <a:gd name="T5" fmla="*/ 832 h 1076"/>
              <a:gd name="T6" fmla="*/ 932 w 9061"/>
              <a:gd name="T7" fmla="*/ 811 h 1076"/>
              <a:gd name="T8" fmla="*/ 647 w 9061"/>
              <a:gd name="T9" fmla="*/ 352 h 1076"/>
              <a:gd name="T10" fmla="*/ 240 w 9061"/>
              <a:gd name="T11" fmla="*/ 296 h 1076"/>
              <a:gd name="T12" fmla="*/ 1565 w 9061"/>
              <a:gd name="T13" fmla="*/ 811 h 1076"/>
              <a:gd name="T14" fmla="*/ 1198 w 9061"/>
              <a:gd name="T15" fmla="*/ 386 h 1076"/>
              <a:gd name="T16" fmla="*/ 1307 w 9061"/>
              <a:gd name="T17" fmla="*/ 844 h 1076"/>
              <a:gd name="T18" fmla="*/ 1322 w 9061"/>
              <a:gd name="T19" fmla="*/ 770 h 1076"/>
              <a:gd name="T20" fmla="*/ 2155 w 9061"/>
              <a:gd name="T21" fmla="*/ 888 h 1076"/>
              <a:gd name="T22" fmla="*/ 1884 w 9061"/>
              <a:gd name="T23" fmla="*/ 658 h 1076"/>
              <a:gd name="T24" fmla="*/ 2127 w 9061"/>
              <a:gd name="T25" fmla="*/ 275 h 1076"/>
              <a:gd name="T26" fmla="*/ 1732 w 9061"/>
              <a:gd name="T27" fmla="*/ 801 h 1076"/>
              <a:gd name="T28" fmla="*/ 1792 w 9061"/>
              <a:gd name="T29" fmla="*/ 820 h 1076"/>
              <a:gd name="T30" fmla="*/ 1766 w 9061"/>
              <a:gd name="T31" fmla="*/ 461 h 1076"/>
              <a:gd name="T32" fmla="*/ 2300 w 9061"/>
              <a:gd name="T33" fmla="*/ 832 h 1076"/>
              <a:gd name="T34" fmla="*/ 2230 w 9061"/>
              <a:gd name="T35" fmla="*/ 811 h 1076"/>
              <a:gd name="T36" fmla="*/ 2214 w 9061"/>
              <a:gd name="T37" fmla="*/ 74 h 1076"/>
              <a:gd name="T38" fmla="*/ 2549 w 9061"/>
              <a:gd name="T39" fmla="*/ 413 h 1076"/>
              <a:gd name="T40" fmla="*/ 2908 w 9061"/>
              <a:gd name="T41" fmla="*/ 811 h 1076"/>
              <a:gd name="T42" fmla="*/ 2480 w 9061"/>
              <a:gd name="T43" fmla="*/ 275 h 1076"/>
              <a:gd name="T44" fmla="*/ 3428 w 9061"/>
              <a:gd name="T45" fmla="*/ 832 h 1076"/>
              <a:gd name="T46" fmla="*/ 3054 w 9061"/>
              <a:gd name="T47" fmla="*/ 382 h 1076"/>
              <a:gd name="T48" fmla="*/ 3006 w 9061"/>
              <a:gd name="T49" fmla="*/ 675 h 1076"/>
              <a:gd name="T50" fmla="*/ 3207 w 9061"/>
              <a:gd name="T51" fmla="*/ 770 h 1076"/>
              <a:gd name="T52" fmla="*/ 3207 w 9061"/>
              <a:gd name="T53" fmla="*/ 770 h 1076"/>
              <a:gd name="T54" fmla="*/ 3876 w 9061"/>
              <a:gd name="T55" fmla="*/ 788 h 1076"/>
              <a:gd name="T56" fmla="*/ 3856 w 9061"/>
              <a:gd name="T57" fmla="*/ 346 h 1076"/>
              <a:gd name="T58" fmla="*/ 3678 w 9061"/>
              <a:gd name="T59" fmla="*/ 125 h 1076"/>
              <a:gd name="T60" fmla="*/ 3513 w 9061"/>
              <a:gd name="T61" fmla="*/ 325 h 1076"/>
              <a:gd name="T62" fmla="*/ 4051 w 9061"/>
              <a:gd name="T63" fmla="*/ 296 h 1076"/>
              <a:gd name="T64" fmla="*/ 4030 w 9061"/>
              <a:gd name="T65" fmla="*/ 832 h 1076"/>
              <a:gd name="T66" fmla="*/ 4068 w 9061"/>
              <a:gd name="T67" fmla="*/ 74 h 1076"/>
              <a:gd name="T68" fmla="*/ 4248 w 9061"/>
              <a:gd name="T69" fmla="*/ 554 h 1076"/>
              <a:gd name="T70" fmla="*/ 4667 w 9061"/>
              <a:gd name="T71" fmla="*/ 554 h 1076"/>
              <a:gd name="T72" fmla="*/ 5132 w 9061"/>
              <a:gd name="T73" fmla="*/ 483 h 1076"/>
              <a:gd name="T74" fmla="*/ 5030 w 9061"/>
              <a:gd name="T75" fmla="*/ 264 h 1076"/>
              <a:gd name="T76" fmla="*/ 4774 w 9061"/>
              <a:gd name="T77" fmla="*/ 811 h 1076"/>
              <a:gd name="T78" fmla="*/ 6045 w 9061"/>
              <a:gd name="T79" fmla="*/ 465 h 1076"/>
              <a:gd name="T80" fmla="*/ 5824 w 9061"/>
              <a:gd name="T81" fmla="*/ 340 h 1076"/>
              <a:gd name="T82" fmla="*/ 5961 w 9061"/>
              <a:gd name="T83" fmla="*/ 761 h 1076"/>
              <a:gd name="T84" fmla="*/ 5694 w 9061"/>
              <a:gd name="T85" fmla="*/ 673 h 1076"/>
              <a:gd name="T86" fmla="*/ 6204 w 9061"/>
              <a:gd name="T87" fmla="*/ 346 h 1076"/>
              <a:gd name="T88" fmla="*/ 6434 w 9061"/>
              <a:gd name="T89" fmla="*/ 750 h 1076"/>
              <a:gd name="T90" fmla="*/ 6473 w 9061"/>
              <a:gd name="T91" fmla="*/ 296 h 1076"/>
              <a:gd name="T92" fmla="*/ 6204 w 9061"/>
              <a:gd name="T93" fmla="*/ 146 h 1076"/>
              <a:gd name="T94" fmla="*/ 6204 w 9061"/>
              <a:gd name="T95" fmla="*/ 346 h 1076"/>
              <a:gd name="T96" fmla="*/ 7189 w 9061"/>
              <a:gd name="T97" fmla="*/ 275 h 1076"/>
              <a:gd name="T98" fmla="*/ 6788 w 9061"/>
              <a:gd name="T99" fmla="*/ 275 h 1076"/>
              <a:gd name="T100" fmla="*/ 7040 w 9061"/>
              <a:gd name="T101" fmla="*/ 812 h 1076"/>
              <a:gd name="T102" fmla="*/ 7566 w 9061"/>
              <a:gd name="T103" fmla="*/ 306 h 1076"/>
              <a:gd name="T104" fmla="*/ 7868 w 9061"/>
              <a:gd name="T105" fmla="*/ 335 h 1076"/>
              <a:gd name="T106" fmla="*/ 7868 w 9061"/>
              <a:gd name="T107" fmla="*/ 264 h 1076"/>
              <a:gd name="T108" fmla="*/ 8321 w 9061"/>
              <a:gd name="T109" fmla="*/ 811 h 1076"/>
              <a:gd name="T110" fmla="*/ 8522 w 9061"/>
              <a:gd name="T111" fmla="*/ 269 h 1076"/>
              <a:gd name="T112" fmla="*/ 8231 w 9061"/>
              <a:gd name="T113" fmla="*/ 296 h 1076"/>
              <a:gd name="T114" fmla="*/ 9056 w 9061"/>
              <a:gd name="T115" fmla="*/ 813 h 1076"/>
              <a:gd name="T116" fmla="*/ 8704 w 9061"/>
              <a:gd name="T117" fmla="*/ 526 h 1076"/>
              <a:gd name="T118" fmla="*/ 8634 w 9061"/>
              <a:gd name="T119" fmla="*/ 832 h 1076"/>
              <a:gd name="T120" fmla="*/ 8988 w 9061"/>
              <a:gd name="T121" fmla="*/ 832 h 10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61" h="1076">
                <a:moveTo>
                  <a:pt x="74" y="832"/>
                </a:moveTo>
                <a:lnTo>
                  <a:pt x="74" y="832"/>
                </a:lnTo>
                <a:cubicBezTo>
                  <a:pt x="89" y="832"/>
                  <a:pt x="95" y="826"/>
                  <a:pt x="95" y="811"/>
                </a:cubicBezTo>
                <a:lnTo>
                  <a:pt x="95" y="85"/>
                </a:lnTo>
                <a:cubicBezTo>
                  <a:pt x="95" y="70"/>
                  <a:pt x="89" y="64"/>
                  <a:pt x="74" y="64"/>
                </a:cubicBezTo>
                <a:lnTo>
                  <a:pt x="20" y="64"/>
                </a:lnTo>
                <a:cubicBezTo>
                  <a:pt x="5" y="64"/>
                  <a:pt x="0" y="70"/>
                  <a:pt x="0" y="85"/>
                </a:cubicBezTo>
                <a:lnTo>
                  <a:pt x="0" y="811"/>
                </a:lnTo>
                <a:cubicBezTo>
                  <a:pt x="0" y="826"/>
                  <a:pt x="5" y="832"/>
                  <a:pt x="20" y="832"/>
                </a:cubicBezTo>
                <a:lnTo>
                  <a:pt x="74" y="832"/>
                </a:lnTo>
                <a:close/>
                <a:moveTo>
                  <a:pt x="310" y="832"/>
                </a:moveTo>
                <a:lnTo>
                  <a:pt x="310" y="832"/>
                </a:lnTo>
                <a:cubicBezTo>
                  <a:pt x="325" y="832"/>
                  <a:pt x="331" y="826"/>
                  <a:pt x="331" y="811"/>
                </a:cubicBezTo>
                <a:lnTo>
                  <a:pt x="331" y="413"/>
                </a:lnTo>
                <a:cubicBezTo>
                  <a:pt x="369" y="357"/>
                  <a:pt x="425" y="339"/>
                  <a:pt x="471" y="339"/>
                </a:cubicBezTo>
                <a:cubicBezTo>
                  <a:pt x="565" y="339"/>
                  <a:pt x="586" y="418"/>
                  <a:pt x="586" y="483"/>
                </a:cubicBezTo>
                <a:lnTo>
                  <a:pt x="586" y="811"/>
                </a:lnTo>
                <a:cubicBezTo>
                  <a:pt x="586" y="826"/>
                  <a:pt x="592" y="832"/>
                  <a:pt x="607" y="832"/>
                </a:cubicBezTo>
                <a:lnTo>
                  <a:pt x="655" y="832"/>
                </a:lnTo>
                <a:cubicBezTo>
                  <a:pt x="671" y="832"/>
                  <a:pt x="676" y="826"/>
                  <a:pt x="676" y="811"/>
                </a:cubicBezTo>
                <a:lnTo>
                  <a:pt x="676" y="413"/>
                </a:lnTo>
                <a:cubicBezTo>
                  <a:pt x="715" y="357"/>
                  <a:pt x="771" y="339"/>
                  <a:pt x="817" y="339"/>
                </a:cubicBezTo>
                <a:cubicBezTo>
                  <a:pt x="912" y="339"/>
                  <a:pt x="932" y="418"/>
                  <a:pt x="932" y="483"/>
                </a:cubicBezTo>
                <a:lnTo>
                  <a:pt x="932" y="811"/>
                </a:lnTo>
                <a:cubicBezTo>
                  <a:pt x="932" y="826"/>
                  <a:pt x="937" y="832"/>
                  <a:pt x="952" y="832"/>
                </a:cubicBezTo>
                <a:lnTo>
                  <a:pt x="1001" y="832"/>
                </a:lnTo>
                <a:cubicBezTo>
                  <a:pt x="1016" y="832"/>
                  <a:pt x="1022" y="826"/>
                  <a:pt x="1022" y="811"/>
                </a:cubicBezTo>
                <a:lnTo>
                  <a:pt x="1022" y="475"/>
                </a:lnTo>
                <a:cubicBezTo>
                  <a:pt x="1022" y="361"/>
                  <a:pt x="971" y="264"/>
                  <a:pt x="834" y="264"/>
                </a:cubicBezTo>
                <a:cubicBezTo>
                  <a:pt x="747" y="264"/>
                  <a:pt x="687" y="304"/>
                  <a:pt x="647" y="352"/>
                </a:cubicBezTo>
                <a:cubicBezTo>
                  <a:pt x="619" y="298"/>
                  <a:pt x="568" y="264"/>
                  <a:pt x="490" y="264"/>
                </a:cubicBezTo>
                <a:cubicBezTo>
                  <a:pt x="405" y="264"/>
                  <a:pt x="355" y="303"/>
                  <a:pt x="325" y="342"/>
                </a:cubicBezTo>
                <a:lnTo>
                  <a:pt x="325" y="296"/>
                </a:lnTo>
                <a:cubicBezTo>
                  <a:pt x="325" y="281"/>
                  <a:pt x="319" y="275"/>
                  <a:pt x="304" y="275"/>
                </a:cubicBezTo>
                <a:lnTo>
                  <a:pt x="261" y="275"/>
                </a:lnTo>
                <a:cubicBezTo>
                  <a:pt x="246" y="275"/>
                  <a:pt x="240" y="281"/>
                  <a:pt x="240" y="296"/>
                </a:cubicBezTo>
                <a:lnTo>
                  <a:pt x="240" y="811"/>
                </a:lnTo>
                <a:cubicBezTo>
                  <a:pt x="240" y="826"/>
                  <a:pt x="246" y="832"/>
                  <a:pt x="261" y="832"/>
                </a:cubicBezTo>
                <a:lnTo>
                  <a:pt x="310" y="832"/>
                </a:lnTo>
                <a:close/>
                <a:moveTo>
                  <a:pt x="1544" y="832"/>
                </a:moveTo>
                <a:lnTo>
                  <a:pt x="1544" y="832"/>
                </a:lnTo>
                <a:cubicBezTo>
                  <a:pt x="1559" y="832"/>
                  <a:pt x="1565" y="826"/>
                  <a:pt x="1565" y="811"/>
                </a:cubicBezTo>
                <a:lnTo>
                  <a:pt x="1565" y="465"/>
                </a:lnTo>
                <a:cubicBezTo>
                  <a:pt x="1565" y="346"/>
                  <a:pt x="1502" y="264"/>
                  <a:pt x="1351" y="264"/>
                </a:cubicBezTo>
                <a:cubicBezTo>
                  <a:pt x="1274" y="264"/>
                  <a:pt x="1203" y="286"/>
                  <a:pt x="1155" y="325"/>
                </a:cubicBezTo>
                <a:cubicBezTo>
                  <a:pt x="1145" y="333"/>
                  <a:pt x="1144" y="344"/>
                  <a:pt x="1151" y="355"/>
                </a:cubicBezTo>
                <a:lnTo>
                  <a:pt x="1169" y="382"/>
                </a:lnTo>
                <a:cubicBezTo>
                  <a:pt x="1179" y="395"/>
                  <a:pt x="1186" y="396"/>
                  <a:pt x="1198" y="386"/>
                </a:cubicBezTo>
                <a:cubicBezTo>
                  <a:pt x="1238" y="355"/>
                  <a:pt x="1292" y="340"/>
                  <a:pt x="1343" y="340"/>
                </a:cubicBezTo>
                <a:cubicBezTo>
                  <a:pt x="1454" y="340"/>
                  <a:pt x="1474" y="411"/>
                  <a:pt x="1474" y="479"/>
                </a:cubicBezTo>
                <a:lnTo>
                  <a:pt x="1474" y="526"/>
                </a:lnTo>
                <a:cubicBezTo>
                  <a:pt x="1444" y="513"/>
                  <a:pt x="1398" y="504"/>
                  <a:pt x="1343" y="504"/>
                </a:cubicBezTo>
                <a:cubicBezTo>
                  <a:pt x="1190" y="504"/>
                  <a:pt x="1122" y="578"/>
                  <a:pt x="1122" y="675"/>
                </a:cubicBezTo>
                <a:cubicBezTo>
                  <a:pt x="1122" y="772"/>
                  <a:pt x="1187" y="844"/>
                  <a:pt x="1307" y="844"/>
                </a:cubicBezTo>
                <a:cubicBezTo>
                  <a:pt x="1400" y="844"/>
                  <a:pt x="1450" y="801"/>
                  <a:pt x="1480" y="761"/>
                </a:cubicBezTo>
                <a:lnTo>
                  <a:pt x="1480" y="811"/>
                </a:lnTo>
                <a:cubicBezTo>
                  <a:pt x="1480" y="826"/>
                  <a:pt x="1486" y="832"/>
                  <a:pt x="1501" y="832"/>
                </a:cubicBezTo>
                <a:lnTo>
                  <a:pt x="1544" y="832"/>
                </a:lnTo>
                <a:close/>
                <a:moveTo>
                  <a:pt x="1322" y="770"/>
                </a:moveTo>
                <a:lnTo>
                  <a:pt x="1322" y="770"/>
                </a:lnTo>
                <a:cubicBezTo>
                  <a:pt x="1237" y="770"/>
                  <a:pt x="1213" y="719"/>
                  <a:pt x="1213" y="673"/>
                </a:cubicBezTo>
                <a:cubicBezTo>
                  <a:pt x="1213" y="615"/>
                  <a:pt x="1251" y="573"/>
                  <a:pt x="1355" y="573"/>
                </a:cubicBezTo>
                <a:cubicBezTo>
                  <a:pt x="1390" y="573"/>
                  <a:pt x="1444" y="578"/>
                  <a:pt x="1474" y="592"/>
                </a:cubicBezTo>
                <a:lnTo>
                  <a:pt x="1474" y="690"/>
                </a:lnTo>
                <a:cubicBezTo>
                  <a:pt x="1435" y="747"/>
                  <a:pt x="1380" y="770"/>
                  <a:pt x="1322" y="770"/>
                </a:cubicBezTo>
                <a:close/>
                <a:moveTo>
                  <a:pt x="2155" y="888"/>
                </a:moveTo>
                <a:lnTo>
                  <a:pt x="2155" y="888"/>
                </a:lnTo>
                <a:cubicBezTo>
                  <a:pt x="2155" y="790"/>
                  <a:pt x="2075" y="746"/>
                  <a:pt x="1974" y="746"/>
                </a:cubicBezTo>
                <a:lnTo>
                  <a:pt x="1834" y="746"/>
                </a:lnTo>
                <a:cubicBezTo>
                  <a:pt x="1766" y="746"/>
                  <a:pt x="1760" y="726"/>
                  <a:pt x="1760" y="709"/>
                </a:cubicBezTo>
                <a:cubicBezTo>
                  <a:pt x="1760" y="688"/>
                  <a:pt x="1771" y="666"/>
                  <a:pt x="1794" y="644"/>
                </a:cubicBezTo>
                <a:cubicBezTo>
                  <a:pt x="1820" y="653"/>
                  <a:pt x="1850" y="658"/>
                  <a:pt x="1884" y="658"/>
                </a:cubicBezTo>
                <a:cubicBezTo>
                  <a:pt x="2037" y="658"/>
                  <a:pt x="2094" y="559"/>
                  <a:pt x="2094" y="460"/>
                </a:cubicBezTo>
                <a:cubicBezTo>
                  <a:pt x="2094" y="409"/>
                  <a:pt x="2079" y="369"/>
                  <a:pt x="2039" y="335"/>
                </a:cubicBezTo>
                <a:cubicBezTo>
                  <a:pt x="2062" y="341"/>
                  <a:pt x="2098" y="346"/>
                  <a:pt x="2127" y="346"/>
                </a:cubicBezTo>
                <a:cubicBezTo>
                  <a:pt x="2141" y="346"/>
                  <a:pt x="2148" y="340"/>
                  <a:pt x="2148" y="325"/>
                </a:cubicBezTo>
                <a:lnTo>
                  <a:pt x="2148" y="296"/>
                </a:lnTo>
                <a:cubicBezTo>
                  <a:pt x="2148" y="281"/>
                  <a:pt x="2142" y="275"/>
                  <a:pt x="2127" y="275"/>
                </a:cubicBezTo>
                <a:lnTo>
                  <a:pt x="1958" y="275"/>
                </a:lnTo>
                <a:cubicBezTo>
                  <a:pt x="1937" y="268"/>
                  <a:pt x="1913" y="264"/>
                  <a:pt x="1881" y="264"/>
                </a:cubicBezTo>
                <a:cubicBezTo>
                  <a:pt x="1736" y="264"/>
                  <a:pt x="1677" y="362"/>
                  <a:pt x="1677" y="462"/>
                </a:cubicBezTo>
                <a:cubicBezTo>
                  <a:pt x="1677" y="522"/>
                  <a:pt x="1699" y="584"/>
                  <a:pt x="1754" y="622"/>
                </a:cubicBezTo>
                <a:cubicBezTo>
                  <a:pt x="1719" y="642"/>
                  <a:pt x="1681" y="674"/>
                  <a:pt x="1681" y="724"/>
                </a:cubicBezTo>
                <a:cubicBezTo>
                  <a:pt x="1681" y="762"/>
                  <a:pt x="1702" y="788"/>
                  <a:pt x="1732" y="801"/>
                </a:cubicBezTo>
                <a:cubicBezTo>
                  <a:pt x="1677" y="823"/>
                  <a:pt x="1640" y="862"/>
                  <a:pt x="1640" y="922"/>
                </a:cubicBezTo>
                <a:cubicBezTo>
                  <a:pt x="1640" y="1020"/>
                  <a:pt x="1736" y="1076"/>
                  <a:pt x="1882" y="1076"/>
                </a:cubicBezTo>
                <a:cubicBezTo>
                  <a:pt x="2060" y="1076"/>
                  <a:pt x="2155" y="994"/>
                  <a:pt x="2155" y="888"/>
                </a:cubicBezTo>
                <a:close/>
                <a:moveTo>
                  <a:pt x="1728" y="911"/>
                </a:moveTo>
                <a:lnTo>
                  <a:pt x="1728" y="911"/>
                </a:lnTo>
                <a:cubicBezTo>
                  <a:pt x="1728" y="873"/>
                  <a:pt x="1747" y="841"/>
                  <a:pt x="1792" y="820"/>
                </a:cubicBezTo>
                <a:lnTo>
                  <a:pt x="1956" y="820"/>
                </a:lnTo>
                <a:cubicBezTo>
                  <a:pt x="2038" y="820"/>
                  <a:pt x="2065" y="854"/>
                  <a:pt x="2065" y="897"/>
                </a:cubicBezTo>
                <a:cubicBezTo>
                  <a:pt x="2065" y="960"/>
                  <a:pt x="2009" y="1011"/>
                  <a:pt x="1884" y="1011"/>
                </a:cubicBezTo>
                <a:cubicBezTo>
                  <a:pt x="1762" y="1011"/>
                  <a:pt x="1728" y="963"/>
                  <a:pt x="1728" y="911"/>
                </a:cubicBezTo>
                <a:close/>
                <a:moveTo>
                  <a:pt x="1766" y="461"/>
                </a:moveTo>
                <a:lnTo>
                  <a:pt x="1766" y="461"/>
                </a:lnTo>
                <a:cubicBezTo>
                  <a:pt x="1766" y="385"/>
                  <a:pt x="1808" y="328"/>
                  <a:pt x="1886" y="328"/>
                </a:cubicBezTo>
                <a:cubicBezTo>
                  <a:pt x="1964" y="328"/>
                  <a:pt x="2005" y="385"/>
                  <a:pt x="2005" y="461"/>
                </a:cubicBezTo>
                <a:cubicBezTo>
                  <a:pt x="2005" y="537"/>
                  <a:pt x="1964" y="593"/>
                  <a:pt x="1886" y="593"/>
                </a:cubicBezTo>
                <a:cubicBezTo>
                  <a:pt x="1808" y="593"/>
                  <a:pt x="1766" y="537"/>
                  <a:pt x="1766" y="461"/>
                </a:cubicBezTo>
                <a:close/>
                <a:moveTo>
                  <a:pt x="2300" y="832"/>
                </a:moveTo>
                <a:lnTo>
                  <a:pt x="2300" y="832"/>
                </a:lnTo>
                <a:cubicBezTo>
                  <a:pt x="2315" y="832"/>
                  <a:pt x="2320" y="826"/>
                  <a:pt x="2320" y="811"/>
                </a:cubicBezTo>
                <a:lnTo>
                  <a:pt x="2320" y="296"/>
                </a:lnTo>
                <a:cubicBezTo>
                  <a:pt x="2320" y="281"/>
                  <a:pt x="2315" y="275"/>
                  <a:pt x="2300" y="275"/>
                </a:cubicBezTo>
                <a:lnTo>
                  <a:pt x="2251" y="275"/>
                </a:lnTo>
                <a:cubicBezTo>
                  <a:pt x="2236" y="275"/>
                  <a:pt x="2230" y="281"/>
                  <a:pt x="2230" y="296"/>
                </a:cubicBezTo>
                <a:lnTo>
                  <a:pt x="2230" y="811"/>
                </a:lnTo>
                <a:cubicBezTo>
                  <a:pt x="2230" y="826"/>
                  <a:pt x="2236" y="832"/>
                  <a:pt x="2251" y="832"/>
                </a:cubicBezTo>
                <a:lnTo>
                  <a:pt x="2300" y="832"/>
                </a:lnTo>
                <a:close/>
                <a:moveTo>
                  <a:pt x="2337" y="74"/>
                </a:moveTo>
                <a:lnTo>
                  <a:pt x="2337" y="74"/>
                </a:lnTo>
                <a:cubicBezTo>
                  <a:pt x="2337" y="40"/>
                  <a:pt x="2314" y="12"/>
                  <a:pt x="2275" y="12"/>
                </a:cubicBezTo>
                <a:cubicBezTo>
                  <a:pt x="2237" y="12"/>
                  <a:pt x="2214" y="40"/>
                  <a:pt x="2214" y="74"/>
                </a:cubicBezTo>
                <a:cubicBezTo>
                  <a:pt x="2214" y="109"/>
                  <a:pt x="2237" y="137"/>
                  <a:pt x="2275" y="137"/>
                </a:cubicBezTo>
                <a:cubicBezTo>
                  <a:pt x="2314" y="137"/>
                  <a:pt x="2337" y="109"/>
                  <a:pt x="2337" y="74"/>
                </a:cubicBezTo>
                <a:close/>
                <a:moveTo>
                  <a:pt x="2528" y="832"/>
                </a:moveTo>
                <a:lnTo>
                  <a:pt x="2528" y="832"/>
                </a:lnTo>
                <a:cubicBezTo>
                  <a:pt x="2543" y="832"/>
                  <a:pt x="2549" y="826"/>
                  <a:pt x="2549" y="811"/>
                </a:cubicBezTo>
                <a:lnTo>
                  <a:pt x="2549" y="413"/>
                </a:lnTo>
                <a:cubicBezTo>
                  <a:pt x="2590" y="357"/>
                  <a:pt x="2648" y="339"/>
                  <a:pt x="2696" y="339"/>
                </a:cubicBezTo>
                <a:cubicBezTo>
                  <a:pt x="2795" y="339"/>
                  <a:pt x="2817" y="418"/>
                  <a:pt x="2817" y="483"/>
                </a:cubicBezTo>
                <a:lnTo>
                  <a:pt x="2817" y="811"/>
                </a:lnTo>
                <a:cubicBezTo>
                  <a:pt x="2817" y="826"/>
                  <a:pt x="2823" y="832"/>
                  <a:pt x="2838" y="832"/>
                </a:cubicBezTo>
                <a:lnTo>
                  <a:pt x="2887" y="832"/>
                </a:lnTo>
                <a:cubicBezTo>
                  <a:pt x="2902" y="832"/>
                  <a:pt x="2908" y="826"/>
                  <a:pt x="2908" y="811"/>
                </a:cubicBezTo>
                <a:lnTo>
                  <a:pt x="2908" y="475"/>
                </a:lnTo>
                <a:cubicBezTo>
                  <a:pt x="2908" y="361"/>
                  <a:pt x="2853" y="264"/>
                  <a:pt x="2715" y="264"/>
                </a:cubicBezTo>
                <a:cubicBezTo>
                  <a:pt x="2627" y="264"/>
                  <a:pt x="2575" y="303"/>
                  <a:pt x="2543" y="342"/>
                </a:cubicBezTo>
                <a:lnTo>
                  <a:pt x="2543" y="296"/>
                </a:lnTo>
                <a:cubicBezTo>
                  <a:pt x="2543" y="281"/>
                  <a:pt x="2538" y="275"/>
                  <a:pt x="2522" y="275"/>
                </a:cubicBezTo>
                <a:lnTo>
                  <a:pt x="2480" y="275"/>
                </a:lnTo>
                <a:cubicBezTo>
                  <a:pt x="2464" y="275"/>
                  <a:pt x="2459" y="281"/>
                  <a:pt x="2459" y="296"/>
                </a:cubicBezTo>
                <a:lnTo>
                  <a:pt x="2459" y="811"/>
                </a:lnTo>
                <a:cubicBezTo>
                  <a:pt x="2459" y="826"/>
                  <a:pt x="2464" y="832"/>
                  <a:pt x="2480" y="832"/>
                </a:cubicBezTo>
                <a:lnTo>
                  <a:pt x="2528" y="832"/>
                </a:lnTo>
                <a:close/>
                <a:moveTo>
                  <a:pt x="3428" y="832"/>
                </a:moveTo>
                <a:lnTo>
                  <a:pt x="3428" y="832"/>
                </a:lnTo>
                <a:cubicBezTo>
                  <a:pt x="3443" y="832"/>
                  <a:pt x="3449" y="826"/>
                  <a:pt x="3449" y="811"/>
                </a:cubicBezTo>
                <a:lnTo>
                  <a:pt x="3449" y="465"/>
                </a:lnTo>
                <a:cubicBezTo>
                  <a:pt x="3449" y="346"/>
                  <a:pt x="3387" y="264"/>
                  <a:pt x="3236" y="264"/>
                </a:cubicBezTo>
                <a:cubicBezTo>
                  <a:pt x="3158" y="264"/>
                  <a:pt x="3087" y="286"/>
                  <a:pt x="3040" y="325"/>
                </a:cubicBezTo>
                <a:cubicBezTo>
                  <a:pt x="3029" y="333"/>
                  <a:pt x="3028" y="344"/>
                  <a:pt x="3035" y="355"/>
                </a:cubicBezTo>
                <a:lnTo>
                  <a:pt x="3054" y="382"/>
                </a:lnTo>
                <a:cubicBezTo>
                  <a:pt x="3063" y="395"/>
                  <a:pt x="3070" y="396"/>
                  <a:pt x="3083" y="386"/>
                </a:cubicBezTo>
                <a:cubicBezTo>
                  <a:pt x="3122" y="355"/>
                  <a:pt x="3177" y="340"/>
                  <a:pt x="3228" y="340"/>
                </a:cubicBezTo>
                <a:cubicBezTo>
                  <a:pt x="3338" y="340"/>
                  <a:pt x="3359" y="411"/>
                  <a:pt x="3359" y="479"/>
                </a:cubicBezTo>
                <a:lnTo>
                  <a:pt x="3359" y="526"/>
                </a:lnTo>
                <a:cubicBezTo>
                  <a:pt x="3329" y="513"/>
                  <a:pt x="3282" y="504"/>
                  <a:pt x="3228" y="504"/>
                </a:cubicBezTo>
                <a:cubicBezTo>
                  <a:pt x="3074" y="504"/>
                  <a:pt x="3006" y="578"/>
                  <a:pt x="3006" y="675"/>
                </a:cubicBezTo>
                <a:cubicBezTo>
                  <a:pt x="3006" y="772"/>
                  <a:pt x="3071" y="844"/>
                  <a:pt x="3192" y="844"/>
                </a:cubicBezTo>
                <a:cubicBezTo>
                  <a:pt x="3284" y="844"/>
                  <a:pt x="3334" y="801"/>
                  <a:pt x="3364" y="761"/>
                </a:cubicBezTo>
                <a:lnTo>
                  <a:pt x="3364" y="811"/>
                </a:lnTo>
                <a:cubicBezTo>
                  <a:pt x="3364" y="826"/>
                  <a:pt x="3370" y="832"/>
                  <a:pt x="3385" y="832"/>
                </a:cubicBezTo>
                <a:lnTo>
                  <a:pt x="3428" y="832"/>
                </a:lnTo>
                <a:close/>
                <a:moveTo>
                  <a:pt x="3207" y="770"/>
                </a:moveTo>
                <a:lnTo>
                  <a:pt x="3207" y="770"/>
                </a:lnTo>
                <a:cubicBezTo>
                  <a:pt x="3121" y="770"/>
                  <a:pt x="3098" y="719"/>
                  <a:pt x="3098" y="673"/>
                </a:cubicBezTo>
                <a:cubicBezTo>
                  <a:pt x="3098" y="615"/>
                  <a:pt x="3135" y="573"/>
                  <a:pt x="3239" y="573"/>
                </a:cubicBezTo>
                <a:cubicBezTo>
                  <a:pt x="3274" y="573"/>
                  <a:pt x="3329" y="578"/>
                  <a:pt x="3359" y="592"/>
                </a:cubicBezTo>
                <a:lnTo>
                  <a:pt x="3359" y="690"/>
                </a:lnTo>
                <a:cubicBezTo>
                  <a:pt x="3319" y="747"/>
                  <a:pt x="3265" y="770"/>
                  <a:pt x="3207" y="770"/>
                </a:cubicBezTo>
                <a:close/>
                <a:moveTo>
                  <a:pt x="3608" y="346"/>
                </a:moveTo>
                <a:lnTo>
                  <a:pt x="3608" y="346"/>
                </a:lnTo>
                <a:lnTo>
                  <a:pt x="3608" y="676"/>
                </a:lnTo>
                <a:cubicBezTo>
                  <a:pt x="3608" y="799"/>
                  <a:pt x="3663" y="844"/>
                  <a:pt x="3760" y="844"/>
                </a:cubicBezTo>
                <a:cubicBezTo>
                  <a:pt x="3798" y="844"/>
                  <a:pt x="3834" y="837"/>
                  <a:pt x="3867" y="818"/>
                </a:cubicBezTo>
                <a:cubicBezTo>
                  <a:pt x="3878" y="811"/>
                  <a:pt x="3882" y="802"/>
                  <a:pt x="3876" y="788"/>
                </a:cubicBezTo>
                <a:lnTo>
                  <a:pt x="3863" y="758"/>
                </a:lnTo>
                <a:cubicBezTo>
                  <a:pt x="3858" y="745"/>
                  <a:pt x="3851" y="743"/>
                  <a:pt x="3838" y="750"/>
                </a:cubicBezTo>
                <a:cubicBezTo>
                  <a:pt x="3818" y="761"/>
                  <a:pt x="3797" y="768"/>
                  <a:pt x="3772" y="768"/>
                </a:cubicBezTo>
                <a:cubicBezTo>
                  <a:pt x="3717" y="768"/>
                  <a:pt x="3699" y="734"/>
                  <a:pt x="3699" y="673"/>
                </a:cubicBezTo>
                <a:lnTo>
                  <a:pt x="3699" y="346"/>
                </a:lnTo>
                <a:lnTo>
                  <a:pt x="3856" y="346"/>
                </a:lnTo>
                <a:cubicBezTo>
                  <a:pt x="3871" y="346"/>
                  <a:pt x="3877" y="340"/>
                  <a:pt x="3877" y="325"/>
                </a:cubicBezTo>
                <a:lnTo>
                  <a:pt x="3877" y="296"/>
                </a:lnTo>
                <a:cubicBezTo>
                  <a:pt x="3877" y="281"/>
                  <a:pt x="3871" y="275"/>
                  <a:pt x="3856" y="275"/>
                </a:cubicBezTo>
                <a:lnTo>
                  <a:pt x="3699" y="275"/>
                </a:lnTo>
                <a:lnTo>
                  <a:pt x="3699" y="146"/>
                </a:lnTo>
                <a:cubicBezTo>
                  <a:pt x="3699" y="131"/>
                  <a:pt x="3693" y="125"/>
                  <a:pt x="3678" y="125"/>
                </a:cubicBezTo>
                <a:lnTo>
                  <a:pt x="3629" y="125"/>
                </a:lnTo>
                <a:cubicBezTo>
                  <a:pt x="3614" y="125"/>
                  <a:pt x="3608" y="131"/>
                  <a:pt x="3608" y="146"/>
                </a:cubicBezTo>
                <a:lnTo>
                  <a:pt x="3608" y="275"/>
                </a:lnTo>
                <a:lnTo>
                  <a:pt x="3534" y="275"/>
                </a:lnTo>
                <a:cubicBezTo>
                  <a:pt x="3519" y="275"/>
                  <a:pt x="3513" y="281"/>
                  <a:pt x="3513" y="296"/>
                </a:cubicBezTo>
                <a:lnTo>
                  <a:pt x="3513" y="325"/>
                </a:lnTo>
                <a:cubicBezTo>
                  <a:pt x="3513" y="340"/>
                  <a:pt x="3519" y="346"/>
                  <a:pt x="3534" y="346"/>
                </a:cubicBezTo>
                <a:lnTo>
                  <a:pt x="3608" y="346"/>
                </a:lnTo>
                <a:close/>
                <a:moveTo>
                  <a:pt x="4030" y="832"/>
                </a:moveTo>
                <a:lnTo>
                  <a:pt x="4030" y="832"/>
                </a:lnTo>
                <a:cubicBezTo>
                  <a:pt x="4045" y="832"/>
                  <a:pt x="4051" y="826"/>
                  <a:pt x="4051" y="811"/>
                </a:cubicBezTo>
                <a:lnTo>
                  <a:pt x="4051" y="296"/>
                </a:lnTo>
                <a:cubicBezTo>
                  <a:pt x="4051" y="281"/>
                  <a:pt x="4045" y="275"/>
                  <a:pt x="4030" y="275"/>
                </a:cubicBezTo>
                <a:lnTo>
                  <a:pt x="3982" y="275"/>
                </a:lnTo>
                <a:cubicBezTo>
                  <a:pt x="3967" y="275"/>
                  <a:pt x="3961" y="281"/>
                  <a:pt x="3961" y="296"/>
                </a:cubicBezTo>
                <a:lnTo>
                  <a:pt x="3961" y="811"/>
                </a:lnTo>
                <a:cubicBezTo>
                  <a:pt x="3961" y="826"/>
                  <a:pt x="3967" y="832"/>
                  <a:pt x="3982" y="832"/>
                </a:cubicBezTo>
                <a:lnTo>
                  <a:pt x="4030" y="832"/>
                </a:lnTo>
                <a:close/>
                <a:moveTo>
                  <a:pt x="4068" y="74"/>
                </a:moveTo>
                <a:lnTo>
                  <a:pt x="4068" y="74"/>
                </a:lnTo>
                <a:cubicBezTo>
                  <a:pt x="4068" y="40"/>
                  <a:pt x="4044" y="12"/>
                  <a:pt x="4006" y="12"/>
                </a:cubicBezTo>
                <a:cubicBezTo>
                  <a:pt x="3968" y="12"/>
                  <a:pt x="3945" y="40"/>
                  <a:pt x="3945" y="74"/>
                </a:cubicBezTo>
                <a:cubicBezTo>
                  <a:pt x="3945" y="109"/>
                  <a:pt x="3968" y="137"/>
                  <a:pt x="4006" y="137"/>
                </a:cubicBezTo>
                <a:cubicBezTo>
                  <a:pt x="4044" y="137"/>
                  <a:pt x="4068" y="109"/>
                  <a:pt x="4068" y="74"/>
                </a:cubicBezTo>
                <a:close/>
                <a:moveTo>
                  <a:pt x="4248" y="554"/>
                </a:moveTo>
                <a:lnTo>
                  <a:pt x="4248" y="554"/>
                </a:lnTo>
                <a:cubicBezTo>
                  <a:pt x="4248" y="439"/>
                  <a:pt x="4295" y="335"/>
                  <a:pt x="4411" y="335"/>
                </a:cubicBezTo>
                <a:cubicBezTo>
                  <a:pt x="4527" y="335"/>
                  <a:pt x="4573" y="439"/>
                  <a:pt x="4573" y="554"/>
                </a:cubicBezTo>
                <a:cubicBezTo>
                  <a:pt x="4573" y="668"/>
                  <a:pt x="4527" y="772"/>
                  <a:pt x="4411" y="772"/>
                </a:cubicBezTo>
                <a:cubicBezTo>
                  <a:pt x="4295" y="772"/>
                  <a:pt x="4248" y="668"/>
                  <a:pt x="4248" y="554"/>
                </a:cubicBezTo>
                <a:close/>
                <a:moveTo>
                  <a:pt x="4667" y="554"/>
                </a:moveTo>
                <a:lnTo>
                  <a:pt x="4667" y="554"/>
                </a:lnTo>
                <a:cubicBezTo>
                  <a:pt x="4667" y="404"/>
                  <a:pt x="4593" y="264"/>
                  <a:pt x="4411" y="264"/>
                </a:cubicBezTo>
                <a:cubicBezTo>
                  <a:pt x="4232" y="264"/>
                  <a:pt x="4155" y="404"/>
                  <a:pt x="4155" y="554"/>
                </a:cubicBezTo>
                <a:cubicBezTo>
                  <a:pt x="4155" y="703"/>
                  <a:pt x="4229" y="844"/>
                  <a:pt x="4411" y="844"/>
                </a:cubicBezTo>
                <a:cubicBezTo>
                  <a:pt x="4590" y="844"/>
                  <a:pt x="4667" y="703"/>
                  <a:pt x="4667" y="554"/>
                </a:cubicBezTo>
                <a:close/>
                <a:moveTo>
                  <a:pt x="4844" y="832"/>
                </a:moveTo>
                <a:lnTo>
                  <a:pt x="4844" y="832"/>
                </a:lnTo>
                <a:cubicBezTo>
                  <a:pt x="4859" y="832"/>
                  <a:pt x="4864" y="826"/>
                  <a:pt x="4864" y="811"/>
                </a:cubicBezTo>
                <a:lnTo>
                  <a:pt x="4864" y="413"/>
                </a:lnTo>
                <a:cubicBezTo>
                  <a:pt x="4905" y="357"/>
                  <a:pt x="4963" y="339"/>
                  <a:pt x="5012" y="339"/>
                </a:cubicBezTo>
                <a:cubicBezTo>
                  <a:pt x="5110" y="339"/>
                  <a:pt x="5132" y="418"/>
                  <a:pt x="5132" y="483"/>
                </a:cubicBezTo>
                <a:lnTo>
                  <a:pt x="5132" y="811"/>
                </a:lnTo>
                <a:cubicBezTo>
                  <a:pt x="5132" y="826"/>
                  <a:pt x="5138" y="832"/>
                  <a:pt x="5153" y="832"/>
                </a:cubicBezTo>
                <a:lnTo>
                  <a:pt x="5202" y="832"/>
                </a:lnTo>
                <a:cubicBezTo>
                  <a:pt x="5217" y="832"/>
                  <a:pt x="5223" y="826"/>
                  <a:pt x="5223" y="811"/>
                </a:cubicBezTo>
                <a:lnTo>
                  <a:pt x="5223" y="475"/>
                </a:lnTo>
                <a:cubicBezTo>
                  <a:pt x="5223" y="361"/>
                  <a:pt x="5168" y="264"/>
                  <a:pt x="5030" y="264"/>
                </a:cubicBezTo>
                <a:cubicBezTo>
                  <a:pt x="4942" y="264"/>
                  <a:pt x="4890" y="303"/>
                  <a:pt x="4859" y="342"/>
                </a:cubicBezTo>
                <a:lnTo>
                  <a:pt x="4859" y="296"/>
                </a:lnTo>
                <a:cubicBezTo>
                  <a:pt x="4859" y="281"/>
                  <a:pt x="4853" y="275"/>
                  <a:pt x="4838" y="275"/>
                </a:cubicBezTo>
                <a:lnTo>
                  <a:pt x="4795" y="275"/>
                </a:lnTo>
                <a:cubicBezTo>
                  <a:pt x="4780" y="275"/>
                  <a:pt x="4774" y="281"/>
                  <a:pt x="4774" y="296"/>
                </a:cubicBezTo>
                <a:lnTo>
                  <a:pt x="4774" y="811"/>
                </a:lnTo>
                <a:cubicBezTo>
                  <a:pt x="4774" y="826"/>
                  <a:pt x="4780" y="832"/>
                  <a:pt x="4795" y="832"/>
                </a:cubicBezTo>
                <a:lnTo>
                  <a:pt x="4844" y="832"/>
                </a:lnTo>
                <a:close/>
                <a:moveTo>
                  <a:pt x="6024" y="832"/>
                </a:moveTo>
                <a:lnTo>
                  <a:pt x="6024" y="832"/>
                </a:lnTo>
                <a:cubicBezTo>
                  <a:pt x="6039" y="832"/>
                  <a:pt x="6045" y="826"/>
                  <a:pt x="6045" y="811"/>
                </a:cubicBezTo>
                <a:lnTo>
                  <a:pt x="6045" y="465"/>
                </a:lnTo>
                <a:cubicBezTo>
                  <a:pt x="6045" y="346"/>
                  <a:pt x="5983" y="264"/>
                  <a:pt x="5832" y="264"/>
                </a:cubicBezTo>
                <a:cubicBezTo>
                  <a:pt x="5754" y="264"/>
                  <a:pt x="5683" y="286"/>
                  <a:pt x="5636" y="325"/>
                </a:cubicBezTo>
                <a:cubicBezTo>
                  <a:pt x="5625" y="333"/>
                  <a:pt x="5624" y="344"/>
                  <a:pt x="5631" y="355"/>
                </a:cubicBezTo>
                <a:lnTo>
                  <a:pt x="5650" y="382"/>
                </a:lnTo>
                <a:cubicBezTo>
                  <a:pt x="5659" y="395"/>
                  <a:pt x="5666" y="396"/>
                  <a:pt x="5679" y="386"/>
                </a:cubicBezTo>
                <a:cubicBezTo>
                  <a:pt x="5718" y="355"/>
                  <a:pt x="5773" y="340"/>
                  <a:pt x="5824" y="340"/>
                </a:cubicBezTo>
                <a:cubicBezTo>
                  <a:pt x="5934" y="340"/>
                  <a:pt x="5955" y="411"/>
                  <a:pt x="5955" y="479"/>
                </a:cubicBezTo>
                <a:lnTo>
                  <a:pt x="5955" y="526"/>
                </a:lnTo>
                <a:cubicBezTo>
                  <a:pt x="5925" y="513"/>
                  <a:pt x="5878" y="504"/>
                  <a:pt x="5824" y="504"/>
                </a:cubicBezTo>
                <a:cubicBezTo>
                  <a:pt x="5671" y="504"/>
                  <a:pt x="5602" y="578"/>
                  <a:pt x="5602" y="675"/>
                </a:cubicBezTo>
                <a:cubicBezTo>
                  <a:pt x="5602" y="772"/>
                  <a:pt x="5667" y="844"/>
                  <a:pt x="5788" y="844"/>
                </a:cubicBezTo>
                <a:cubicBezTo>
                  <a:pt x="5881" y="844"/>
                  <a:pt x="5930" y="801"/>
                  <a:pt x="5961" y="761"/>
                </a:cubicBezTo>
                <a:lnTo>
                  <a:pt x="5961" y="811"/>
                </a:lnTo>
                <a:cubicBezTo>
                  <a:pt x="5961" y="826"/>
                  <a:pt x="5966" y="832"/>
                  <a:pt x="5981" y="832"/>
                </a:cubicBezTo>
                <a:lnTo>
                  <a:pt x="6024" y="832"/>
                </a:lnTo>
                <a:close/>
                <a:moveTo>
                  <a:pt x="5803" y="770"/>
                </a:moveTo>
                <a:lnTo>
                  <a:pt x="5803" y="770"/>
                </a:lnTo>
                <a:cubicBezTo>
                  <a:pt x="5717" y="770"/>
                  <a:pt x="5694" y="719"/>
                  <a:pt x="5694" y="673"/>
                </a:cubicBezTo>
                <a:cubicBezTo>
                  <a:pt x="5694" y="615"/>
                  <a:pt x="5731" y="573"/>
                  <a:pt x="5835" y="573"/>
                </a:cubicBezTo>
                <a:cubicBezTo>
                  <a:pt x="5870" y="573"/>
                  <a:pt x="5925" y="578"/>
                  <a:pt x="5955" y="592"/>
                </a:cubicBezTo>
                <a:lnTo>
                  <a:pt x="5955" y="690"/>
                </a:lnTo>
                <a:cubicBezTo>
                  <a:pt x="5915" y="747"/>
                  <a:pt x="5861" y="770"/>
                  <a:pt x="5803" y="770"/>
                </a:cubicBezTo>
                <a:close/>
                <a:moveTo>
                  <a:pt x="6204" y="346"/>
                </a:moveTo>
                <a:lnTo>
                  <a:pt x="6204" y="346"/>
                </a:lnTo>
                <a:lnTo>
                  <a:pt x="6204" y="676"/>
                </a:lnTo>
                <a:cubicBezTo>
                  <a:pt x="6204" y="799"/>
                  <a:pt x="6259" y="844"/>
                  <a:pt x="6356" y="844"/>
                </a:cubicBezTo>
                <a:cubicBezTo>
                  <a:pt x="6395" y="844"/>
                  <a:pt x="6431" y="837"/>
                  <a:pt x="6463" y="818"/>
                </a:cubicBezTo>
                <a:cubicBezTo>
                  <a:pt x="6475" y="811"/>
                  <a:pt x="6478" y="802"/>
                  <a:pt x="6472" y="788"/>
                </a:cubicBezTo>
                <a:lnTo>
                  <a:pt x="6460" y="758"/>
                </a:lnTo>
                <a:cubicBezTo>
                  <a:pt x="6454" y="745"/>
                  <a:pt x="6447" y="743"/>
                  <a:pt x="6434" y="750"/>
                </a:cubicBezTo>
                <a:cubicBezTo>
                  <a:pt x="6414" y="761"/>
                  <a:pt x="6393" y="768"/>
                  <a:pt x="6368" y="768"/>
                </a:cubicBezTo>
                <a:cubicBezTo>
                  <a:pt x="6313" y="768"/>
                  <a:pt x="6295" y="734"/>
                  <a:pt x="6295" y="673"/>
                </a:cubicBezTo>
                <a:lnTo>
                  <a:pt x="6295" y="346"/>
                </a:lnTo>
                <a:lnTo>
                  <a:pt x="6453" y="346"/>
                </a:lnTo>
                <a:cubicBezTo>
                  <a:pt x="6468" y="346"/>
                  <a:pt x="6473" y="340"/>
                  <a:pt x="6473" y="325"/>
                </a:cubicBezTo>
                <a:lnTo>
                  <a:pt x="6473" y="296"/>
                </a:lnTo>
                <a:cubicBezTo>
                  <a:pt x="6473" y="281"/>
                  <a:pt x="6468" y="275"/>
                  <a:pt x="6453" y="275"/>
                </a:cubicBezTo>
                <a:lnTo>
                  <a:pt x="6295" y="275"/>
                </a:lnTo>
                <a:lnTo>
                  <a:pt x="6295" y="146"/>
                </a:lnTo>
                <a:cubicBezTo>
                  <a:pt x="6295" y="131"/>
                  <a:pt x="6289" y="125"/>
                  <a:pt x="6274" y="125"/>
                </a:cubicBezTo>
                <a:lnTo>
                  <a:pt x="6225" y="125"/>
                </a:lnTo>
                <a:cubicBezTo>
                  <a:pt x="6210" y="125"/>
                  <a:pt x="6204" y="131"/>
                  <a:pt x="6204" y="146"/>
                </a:cubicBezTo>
                <a:lnTo>
                  <a:pt x="6204" y="275"/>
                </a:lnTo>
                <a:lnTo>
                  <a:pt x="6130" y="275"/>
                </a:lnTo>
                <a:cubicBezTo>
                  <a:pt x="6115" y="275"/>
                  <a:pt x="6109" y="281"/>
                  <a:pt x="6109" y="296"/>
                </a:cubicBezTo>
                <a:lnTo>
                  <a:pt x="6109" y="325"/>
                </a:lnTo>
                <a:cubicBezTo>
                  <a:pt x="6109" y="340"/>
                  <a:pt x="6115" y="346"/>
                  <a:pt x="6130" y="346"/>
                </a:cubicBezTo>
                <a:lnTo>
                  <a:pt x="6204" y="346"/>
                </a:lnTo>
                <a:close/>
                <a:moveTo>
                  <a:pt x="7502" y="275"/>
                </a:moveTo>
                <a:lnTo>
                  <a:pt x="7502" y="275"/>
                </a:lnTo>
                <a:cubicBezTo>
                  <a:pt x="7487" y="275"/>
                  <a:pt x="7480" y="281"/>
                  <a:pt x="7478" y="296"/>
                </a:cubicBezTo>
                <a:cubicBezTo>
                  <a:pt x="7451" y="447"/>
                  <a:pt x="7398" y="628"/>
                  <a:pt x="7350" y="741"/>
                </a:cubicBezTo>
                <a:cubicBezTo>
                  <a:pt x="7298" y="628"/>
                  <a:pt x="7241" y="447"/>
                  <a:pt x="7214" y="296"/>
                </a:cubicBezTo>
                <a:cubicBezTo>
                  <a:pt x="7211" y="281"/>
                  <a:pt x="7204" y="275"/>
                  <a:pt x="7189" y="275"/>
                </a:cubicBezTo>
                <a:lnTo>
                  <a:pt x="7150" y="275"/>
                </a:lnTo>
                <a:cubicBezTo>
                  <a:pt x="7135" y="275"/>
                  <a:pt x="7128" y="281"/>
                  <a:pt x="7125" y="296"/>
                </a:cubicBezTo>
                <a:cubicBezTo>
                  <a:pt x="7099" y="447"/>
                  <a:pt x="7042" y="628"/>
                  <a:pt x="6990" y="741"/>
                </a:cubicBezTo>
                <a:cubicBezTo>
                  <a:pt x="6942" y="628"/>
                  <a:pt x="6889" y="447"/>
                  <a:pt x="6862" y="296"/>
                </a:cubicBezTo>
                <a:cubicBezTo>
                  <a:pt x="6860" y="281"/>
                  <a:pt x="6853" y="275"/>
                  <a:pt x="6838" y="275"/>
                </a:cubicBezTo>
                <a:lnTo>
                  <a:pt x="6788" y="275"/>
                </a:lnTo>
                <a:cubicBezTo>
                  <a:pt x="6776" y="275"/>
                  <a:pt x="6770" y="281"/>
                  <a:pt x="6770" y="290"/>
                </a:cubicBezTo>
                <a:cubicBezTo>
                  <a:pt x="6770" y="295"/>
                  <a:pt x="6772" y="301"/>
                  <a:pt x="6773" y="306"/>
                </a:cubicBezTo>
                <a:cubicBezTo>
                  <a:pt x="6808" y="483"/>
                  <a:pt x="6877" y="688"/>
                  <a:pt x="6935" y="813"/>
                </a:cubicBezTo>
                <a:cubicBezTo>
                  <a:pt x="6941" y="826"/>
                  <a:pt x="6950" y="832"/>
                  <a:pt x="6965" y="832"/>
                </a:cubicBezTo>
                <a:lnTo>
                  <a:pt x="7011" y="832"/>
                </a:lnTo>
                <a:cubicBezTo>
                  <a:pt x="7026" y="832"/>
                  <a:pt x="7034" y="826"/>
                  <a:pt x="7040" y="812"/>
                </a:cubicBezTo>
                <a:cubicBezTo>
                  <a:pt x="7104" y="659"/>
                  <a:pt x="7147" y="533"/>
                  <a:pt x="7169" y="412"/>
                </a:cubicBezTo>
                <a:cubicBezTo>
                  <a:pt x="7193" y="533"/>
                  <a:pt x="7234" y="659"/>
                  <a:pt x="7301" y="813"/>
                </a:cubicBezTo>
                <a:cubicBezTo>
                  <a:pt x="7306" y="826"/>
                  <a:pt x="7314" y="832"/>
                  <a:pt x="7330" y="832"/>
                </a:cubicBezTo>
                <a:lnTo>
                  <a:pt x="7374" y="832"/>
                </a:lnTo>
                <a:cubicBezTo>
                  <a:pt x="7389" y="832"/>
                  <a:pt x="7398" y="825"/>
                  <a:pt x="7404" y="813"/>
                </a:cubicBezTo>
                <a:cubicBezTo>
                  <a:pt x="7465" y="690"/>
                  <a:pt x="7531" y="483"/>
                  <a:pt x="7566" y="306"/>
                </a:cubicBezTo>
                <a:cubicBezTo>
                  <a:pt x="7567" y="301"/>
                  <a:pt x="7568" y="295"/>
                  <a:pt x="7568" y="290"/>
                </a:cubicBezTo>
                <a:cubicBezTo>
                  <a:pt x="7568" y="281"/>
                  <a:pt x="7563" y="275"/>
                  <a:pt x="7551" y="275"/>
                </a:cubicBezTo>
                <a:lnTo>
                  <a:pt x="7502" y="275"/>
                </a:lnTo>
                <a:close/>
                <a:moveTo>
                  <a:pt x="7705" y="554"/>
                </a:moveTo>
                <a:lnTo>
                  <a:pt x="7705" y="554"/>
                </a:lnTo>
                <a:cubicBezTo>
                  <a:pt x="7705" y="439"/>
                  <a:pt x="7752" y="335"/>
                  <a:pt x="7868" y="335"/>
                </a:cubicBezTo>
                <a:cubicBezTo>
                  <a:pt x="7984" y="335"/>
                  <a:pt x="8030" y="439"/>
                  <a:pt x="8030" y="554"/>
                </a:cubicBezTo>
                <a:cubicBezTo>
                  <a:pt x="8030" y="668"/>
                  <a:pt x="7984" y="772"/>
                  <a:pt x="7868" y="772"/>
                </a:cubicBezTo>
                <a:cubicBezTo>
                  <a:pt x="7752" y="772"/>
                  <a:pt x="7705" y="668"/>
                  <a:pt x="7705" y="554"/>
                </a:cubicBezTo>
                <a:close/>
                <a:moveTo>
                  <a:pt x="8124" y="554"/>
                </a:moveTo>
                <a:lnTo>
                  <a:pt x="8124" y="554"/>
                </a:lnTo>
                <a:cubicBezTo>
                  <a:pt x="8124" y="404"/>
                  <a:pt x="8050" y="264"/>
                  <a:pt x="7868" y="264"/>
                </a:cubicBezTo>
                <a:cubicBezTo>
                  <a:pt x="7689" y="264"/>
                  <a:pt x="7611" y="404"/>
                  <a:pt x="7611" y="554"/>
                </a:cubicBezTo>
                <a:cubicBezTo>
                  <a:pt x="7611" y="703"/>
                  <a:pt x="7686" y="844"/>
                  <a:pt x="7868" y="844"/>
                </a:cubicBezTo>
                <a:cubicBezTo>
                  <a:pt x="8046" y="844"/>
                  <a:pt x="8124" y="703"/>
                  <a:pt x="8124" y="554"/>
                </a:cubicBezTo>
                <a:close/>
                <a:moveTo>
                  <a:pt x="8300" y="832"/>
                </a:moveTo>
                <a:lnTo>
                  <a:pt x="8300" y="832"/>
                </a:lnTo>
                <a:cubicBezTo>
                  <a:pt x="8315" y="832"/>
                  <a:pt x="8321" y="826"/>
                  <a:pt x="8321" y="811"/>
                </a:cubicBezTo>
                <a:lnTo>
                  <a:pt x="8321" y="413"/>
                </a:lnTo>
                <a:cubicBezTo>
                  <a:pt x="8357" y="363"/>
                  <a:pt x="8410" y="346"/>
                  <a:pt x="8455" y="346"/>
                </a:cubicBezTo>
                <a:cubicBezTo>
                  <a:pt x="8471" y="346"/>
                  <a:pt x="8487" y="348"/>
                  <a:pt x="8503" y="353"/>
                </a:cubicBezTo>
                <a:cubicBezTo>
                  <a:pt x="8518" y="356"/>
                  <a:pt x="8524" y="353"/>
                  <a:pt x="8528" y="338"/>
                </a:cubicBezTo>
                <a:lnTo>
                  <a:pt x="8537" y="295"/>
                </a:lnTo>
                <a:cubicBezTo>
                  <a:pt x="8540" y="282"/>
                  <a:pt x="8535" y="273"/>
                  <a:pt x="8522" y="269"/>
                </a:cubicBezTo>
                <a:cubicBezTo>
                  <a:pt x="8506" y="265"/>
                  <a:pt x="8488" y="264"/>
                  <a:pt x="8473" y="264"/>
                </a:cubicBezTo>
                <a:cubicBezTo>
                  <a:pt x="8392" y="264"/>
                  <a:pt x="8347" y="308"/>
                  <a:pt x="8315" y="348"/>
                </a:cubicBezTo>
                <a:lnTo>
                  <a:pt x="8315" y="296"/>
                </a:lnTo>
                <a:cubicBezTo>
                  <a:pt x="8315" y="281"/>
                  <a:pt x="8310" y="275"/>
                  <a:pt x="8294" y="275"/>
                </a:cubicBezTo>
                <a:lnTo>
                  <a:pt x="8252" y="275"/>
                </a:lnTo>
                <a:cubicBezTo>
                  <a:pt x="8236" y="275"/>
                  <a:pt x="8231" y="281"/>
                  <a:pt x="8231" y="296"/>
                </a:cubicBezTo>
                <a:lnTo>
                  <a:pt x="8231" y="811"/>
                </a:lnTo>
                <a:cubicBezTo>
                  <a:pt x="8231" y="826"/>
                  <a:pt x="8236" y="832"/>
                  <a:pt x="8252" y="832"/>
                </a:cubicBezTo>
                <a:lnTo>
                  <a:pt x="8300" y="832"/>
                </a:lnTo>
                <a:close/>
                <a:moveTo>
                  <a:pt x="9044" y="832"/>
                </a:moveTo>
                <a:lnTo>
                  <a:pt x="9044" y="832"/>
                </a:lnTo>
                <a:cubicBezTo>
                  <a:pt x="9058" y="832"/>
                  <a:pt x="9061" y="825"/>
                  <a:pt x="9056" y="813"/>
                </a:cubicBezTo>
                <a:cubicBezTo>
                  <a:pt x="9009" y="716"/>
                  <a:pt x="8919" y="595"/>
                  <a:pt x="8833" y="515"/>
                </a:cubicBezTo>
                <a:cubicBezTo>
                  <a:pt x="8909" y="447"/>
                  <a:pt x="8978" y="369"/>
                  <a:pt x="9028" y="293"/>
                </a:cubicBezTo>
                <a:cubicBezTo>
                  <a:pt x="9035" y="282"/>
                  <a:pt x="9031" y="275"/>
                  <a:pt x="9018" y="275"/>
                </a:cubicBezTo>
                <a:lnTo>
                  <a:pt x="8962" y="275"/>
                </a:lnTo>
                <a:cubicBezTo>
                  <a:pt x="8945" y="275"/>
                  <a:pt x="8937" y="280"/>
                  <a:pt x="8928" y="293"/>
                </a:cubicBezTo>
                <a:cubicBezTo>
                  <a:pt x="8878" y="367"/>
                  <a:pt x="8789" y="465"/>
                  <a:pt x="8704" y="526"/>
                </a:cubicBezTo>
                <a:lnTo>
                  <a:pt x="8704" y="20"/>
                </a:lnTo>
                <a:cubicBezTo>
                  <a:pt x="8704" y="5"/>
                  <a:pt x="8698" y="0"/>
                  <a:pt x="8683" y="0"/>
                </a:cubicBezTo>
                <a:lnTo>
                  <a:pt x="8634" y="0"/>
                </a:lnTo>
                <a:cubicBezTo>
                  <a:pt x="8619" y="0"/>
                  <a:pt x="8614" y="5"/>
                  <a:pt x="8614" y="20"/>
                </a:cubicBezTo>
                <a:lnTo>
                  <a:pt x="8614" y="811"/>
                </a:lnTo>
                <a:cubicBezTo>
                  <a:pt x="8614" y="826"/>
                  <a:pt x="8619" y="832"/>
                  <a:pt x="8634" y="832"/>
                </a:cubicBezTo>
                <a:lnTo>
                  <a:pt x="8683" y="832"/>
                </a:lnTo>
                <a:cubicBezTo>
                  <a:pt x="8698" y="832"/>
                  <a:pt x="8704" y="826"/>
                  <a:pt x="8704" y="811"/>
                </a:cubicBezTo>
                <a:lnTo>
                  <a:pt x="8704" y="613"/>
                </a:lnTo>
                <a:cubicBezTo>
                  <a:pt x="8727" y="598"/>
                  <a:pt x="8750" y="581"/>
                  <a:pt x="8773" y="564"/>
                </a:cubicBezTo>
                <a:cubicBezTo>
                  <a:pt x="8846" y="634"/>
                  <a:pt x="8914" y="732"/>
                  <a:pt x="8958" y="813"/>
                </a:cubicBezTo>
                <a:cubicBezTo>
                  <a:pt x="8965" y="827"/>
                  <a:pt x="8973" y="832"/>
                  <a:pt x="8988" y="832"/>
                </a:cubicBezTo>
                <a:lnTo>
                  <a:pt x="9044" y="83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753412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624903" y="1649413"/>
            <a:ext cx="9000934" cy="1417468"/>
          </a:xfrm>
        </p:spPr>
        <p:txBody>
          <a:bodyPr anchor="t" anchorCtr="0">
            <a:noAutofit/>
          </a:bodyPr>
          <a:lstStyle>
            <a:lvl1pPr algn="l">
              <a:lnSpc>
                <a:spcPct val="90000"/>
              </a:lnSpc>
              <a:defRPr sz="4800">
                <a:solidFill>
                  <a:schemeClr val="accent2"/>
                </a:solidFill>
              </a:defRPr>
            </a:lvl1pPr>
          </a:lstStyle>
          <a:p>
            <a:r>
              <a:rPr lang="en-US" dirty="0"/>
              <a:t>Title Slide 2 Layout</a:t>
            </a:r>
            <a:endParaRPr lang="en-CA" dirty="0"/>
          </a:p>
        </p:txBody>
      </p:sp>
      <p:sp>
        <p:nvSpPr>
          <p:cNvPr id="4" name="Date Placeholder 3"/>
          <p:cNvSpPr>
            <a:spLocks noGrp="1"/>
          </p:cNvSpPr>
          <p:nvPr>
            <p:ph type="dt" sz="half" idx="10"/>
          </p:nvPr>
        </p:nvSpPr>
        <p:spPr>
          <a:xfrm>
            <a:off x="1627188" y="3072384"/>
            <a:ext cx="3979927" cy="254013"/>
          </a:xfrm>
        </p:spPr>
        <p:txBody>
          <a:bodyPr/>
          <a:lstStyle>
            <a:lvl1pPr algn="l">
              <a:defRPr sz="1300" b="1">
                <a:solidFill>
                  <a:schemeClr val="accent2"/>
                </a:solidFill>
              </a:defRPr>
            </a:lvl1pPr>
          </a:lstStyle>
          <a:p>
            <a:fld id="{11A10271-0286-4BA7-AF61-91EDADC7C7D8}" type="datetime4">
              <a:rPr lang="en-US" smtClean="0"/>
              <a:t>September 12, 2022</a:t>
            </a:fld>
            <a:endParaRPr lang="en-CA"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5760" y="365760"/>
            <a:ext cx="901153" cy="90115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629475" y="3383280"/>
            <a:ext cx="3977640" cy="1343701"/>
          </a:xfrm>
          <a:prstGeom prst="rect">
            <a:avLst/>
          </a:prstGeom>
          <a:noFill/>
        </p:spPr>
        <p:txBody>
          <a:bodyPr wrap="square" lIns="0" tIns="0" rIns="0" bIns="0" rtlCol="0">
            <a:spAutoFit/>
          </a:bodyPr>
          <a:lstStyle/>
          <a:p>
            <a:pPr>
              <a:lnSpc>
                <a:spcPct val="110000"/>
              </a:lnSpc>
            </a:pPr>
            <a:r>
              <a:rPr lang="en-CA" sz="800" b="1" dirty="0">
                <a:solidFill>
                  <a:schemeClr val="accent2"/>
                </a:solidFill>
              </a:rPr>
              <a:t>CAUTION CONCERNING FORWARD-LOOKING STATEMENTS:</a:t>
            </a:r>
          </a:p>
          <a:p>
            <a:pPr>
              <a:lnSpc>
                <a:spcPct val="110000"/>
              </a:lnSpc>
            </a:pPr>
            <a:r>
              <a:rPr lang="en-CA" sz="800" dirty="0">
                <a:solidFill>
                  <a:schemeClr val="accent2"/>
                </a:solidFill>
              </a:rPr>
              <a:t>This document contains "forward-looking statements" – that is, statements related to future events that by their nature address matters that are, to different degrees, uncertain. For details on the uncertainties that may cause our actual future results to be materially different than those expressed in our forward-looking statements, see </a:t>
            </a:r>
            <a:br>
              <a:rPr lang="en-CA" sz="800" dirty="0">
                <a:solidFill>
                  <a:schemeClr val="accent2"/>
                </a:solidFill>
              </a:rPr>
            </a:br>
            <a:r>
              <a:rPr lang="en-CA" sz="800" dirty="0">
                <a:solidFill>
                  <a:schemeClr val="accent2"/>
                </a:solidFill>
              </a:rPr>
              <a:t>http://www.ge.com/investor-relations/disclaimer-caution-concerning-forwardlooking-statements as well as our annual reports on Form 10-K and quarterly reports on Form 10-Q. We do not undertake to update our forward-looking statements. This document also includes certain forward-looking projected financial information that is based on current estimates and forecasts. Actual results could differ materially. to total risk-weighted assets.]</a:t>
            </a:r>
          </a:p>
        </p:txBody>
      </p:sp>
      <p:sp>
        <p:nvSpPr>
          <p:cNvPr id="7" name="TextBox 6"/>
          <p:cNvSpPr txBox="1"/>
          <p:nvPr/>
        </p:nvSpPr>
        <p:spPr>
          <a:xfrm>
            <a:off x="5820377" y="3383280"/>
            <a:ext cx="4800600" cy="3114122"/>
          </a:xfrm>
          <a:prstGeom prst="rect">
            <a:avLst/>
          </a:prstGeom>
          <a:noFill/>
        </p:spPr>
        <p:txBody>
          <a:bodyPr wrap="square" lIns="0" tIns="0" rIns="0" bIns="0" rtlCol="0">
            <a:spAutoFit/>
          </a:bodyPr>
          <a:lstStyle/>
          <a:p>
            <a:pPr>
              <a:lnSpc>
                <a:spcPct val="110000"/>
              </a:lnSpc>
            </a:pPr>
            <a:r>
              <a:rPr lang="en-CA" sz="800" b="1" dirty="0">
                <a:solidFill>
                  <a:schemeClr val="accent2"/>
                </a:solidFill>
              </a:rPr>
              <a:t>NON-GAAP FINANCIAL MEASURES:</a:t>
            </a:r>
          </a:p>
          <a:p>
            <a:pPr>
              <a:lnSpc>
                <a:spcPct val="110000"/>
              </a:lnSpc>
            </a:pPr>
            <a:r>
              <a:rPr lang="en-CA" sz="800" dirty="0">
                <a:solidFill>
                  <a:schemeClr val="accent2"/>
                </a:solidFill>
              </a:rPr>
              <a:t>In this document, we sometimes use information derived from consolidated financial data but not presented in our financial statements prepared in accordance with U.S. generally accepted accounting principles (GAAP). Certain of these data are considered “non-GAAP financial measures” under the U.S. Securities and Exchange Commission rules. These non-GAAP financial measures supplement our GAAP disclosures and should not be considered an alternative to the GAAP measure. The reasons we use these non-GAAP financial measures and the reconciliations to their most directly comparable GAAP financial measures are posted to the investor relations section of our website at www.ge.com. [We use non-GAAP financial measures including the following:</a:t>
            </a:r>
          </a:p>
          <a:p>
            <a:pPr>
              <a:lnSpc>
                <a:spcPct val="110000"/>
              </a:lnSpc>
            </a:pPr>
            <a:r>
              <a:rPr lang="en-CA" sz="800" dirty="0">
                <a:solidFill>
                  <a:schemeClr val="accent2"/>
                </a:solidFill>
              </a:rPr>
              <a:t>•  Operating earnings and EPS, which is earnings from continuing operations excluding non-service-related pension costs of our principal pension plans.</a:t>
            </a:r>
          </a:p>
          <a:p>
            <a:pPr>
              <a:lnSpc>
                <a:spcPct val="110000"/>
              </a:lnSpc>
            </a:pPr>
            <a:r>
              <a:rPr lang="en-CA" sz="800" dirty="0">
                <a:solidFill>
                  <a:schemeClr val="accent2"/>
                </a:solidFill>
              </a:rPr>
              <a:t>•  GE Industrial operating &amp; Verticals earnings and EPS, which is operating earnings of our industrial businesses and the GE Capital businesses that we expect to retain.</a:t>
            </a:r>
          </a:p>
          <a:p>
            <a:pPr>
              <a:lnSpc>
                <a:spcPct val="110000"/>
              </a:lnSpc>
            </a:pPr>
            <a:r>
              <a:rPr lang="en-CA" sz="800" dirty="0">
                <a:solidFill>
                  <a:schemeClr val="accent2"/>
                </a:solidFill>
              </a:rPr>
              <a:t>•  GE Industrial &amp; Verticals revenues, which is revenue of our industrial businesses and the GE Capital businesses that we expect to retain.</a:t>
            </a:r>
          </a:p>
          <a:p>
            <a:pPr>
              <a:lnSpc>
                <a:spcPct val="110000"/>
              </a:lnSpc>
            </a:pPr>
            <a:r>
              <a:rPr lang="en-CA" sz="800" dirty="0">
                <a:solidFill>
                  <a:schemeClr val="accent2"/>
                </a:solidFill>
              </a:rPr>
              <a:t>•  Industrial segment organic revenue, which is the sum of revenue from all of our industrial segments less the effects of acquisitions/dispositions and currency exchange.</a:t>
            </a:r>
          </a:p>
          <a:p>
            <a:pPr>
              <a:lnSpc>
                <a:spcPct val="110000"/>
              </a:lnSpc>
            </a:pPr>
            <a:r>
              <a:rPr lang="en-CA" sz="800" dirty="0">
                <a:solidFill>
                  <a:schemeClr val="accent2"/>
                </a:solidFill>
              </a:rPr>
              <a:t>•  Industrial segment organic operating profit, which is the sum of segment profit from all of our industrial segments less the effects of acquisitions/dispositions and currency exchange.</a:t>
            </a:r>
          </a:p>
          <a:p>
            <a:pPr>
              <a:lnSpc>
                <a:spcPct val="110000"/>
              </a:lnSpc>
            </a:pPr>
            <a:r>
              <a:rPr lang="en-CA" sz="800" dirty="0">
                <a:solidFill>
                  <a:schemeClr val="accent2"/>
                </a:solidFill>
              </a:rPr>
              <a:t>•  Industrial cash flows from operating activities (Industrial CFOA), which is GE’s cash flow from operating activities excluding dividends received from GE Capital.</a:t>
            </a:r>
          </a:p>
          <a:p>
            <a:pPr>
              <a:lnSpc>
                <a:spcPct val="110000"/>
              </a:lnSpc>
            </a:pPr>
            <a:r>
              <a:rPr lang="en-CA" sz="800" dirty="0">
                <a:solidFill>
                  <a:schemeClr val="accent2"/>
                </a:solidFill>
              </a:rPr>
              <a:t>•  Capital ending net investment (ENI), excluding liquidity, which is a measure we use to measure the size of our Capital segment.</a:t>
            </a:r>
          </a:p>
          <a:p>
            <a:pPr>
              <a:lnSpc>
                <a:spcPct val="110000"/>
              </a:lnSpc>
            </a:pPr>
            <a:r>
              <a:rPr lang="en-CA" sz="800" dirty="0">
                <a:solidFill>
                  <a:schemeClr val="accent2"/>
                </a:solidFill>
              </a:rPr>
              <a:t>•  GE Capital Tier 1 Common ratio estimate is a ratio of equity</a:t>
            </a:r>
          </a:p>
        </p:txBody>
      </p:sp>
      <p:sp>
        <p:nvSpPr>
          <p:cNvPr id="12" name="AutoShape 3"/>
          <p:cNvSpPr>
            <a:spLocks noChangeAspect="1" noChangeArrowheads="1" noTextEdit="1"/>
          </p:cNvSpPr>
          <p:nvPr userDrawn="1"/>
        </p:nvSpPr>
        <p:spPr bwMode="auto">
          <a:xfrm>
            <a:off x="365125" y="365125"/>
            <a:ext cx="901700"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
        <p:nvSpPr>
          <p:cNvPr id="9" name="Rectangle 8">
            <a:extLst>
              <a:ext uri="{FF2B5EF4-FFF2-40B4-BE49-F238E27FC236}">
                <a16:creationId xmlns:a16="http://schemas.microsoft.com/office/drawing/2014/main" id="{E01D49B6-0C3E-4BF8-B6B3-B817B17F28DF}"/>
              </a:ext>
            </a:extLst>
          </p:cNvPr>
          <p:cNvSpPr/>
          <p:nvPr userDrawn="1"/>
        </p:nvSpPr>
        <p:spPr>
          <a:xfrm>
            <a:off x="587829" y="6302829"/>
            <a:ext cx="424542" cy="4408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3948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Monogram 1">
    <p:bg>
      <p:bgPr>
        <a:solidFill>
          <a:schemeClr val="bg1"/>
        </a:solidFill>
        <a:effectLst/>
      </p:bgPr>
    </p:bg>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3"/>
          <p:cNvSpPr>
            <a:spLocks noChangeAspect="1" noChangeArrowheads="1" noTextEdit="1"/>
          </p:cNvSpPr>
          <p:nvPr userDrawn="1"/>
        </p:nvSpPr>
        <p:spPr bwMode="auto">
          <a:xfrm>
            <a:off x="4819650" y="2185988"/>
            <a:ext cx="2543175" cy="254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CA"/>
          </a:p>
        </p:txBody>
      </p:sp>
    </p:spTree>
    <p:extLst>
      <p:ext uri="{BB962C8B-B14F-4D97-AF65-F5344CB8AC3E}">
        <p14:creationId xmlns:p14="http://schemas.microsoft.com/office/powerpoint/2010/main" val="1935195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Monogram 2">
    <p:bg>
      <p:bgPr>
        <a:solidFill>
          <a:schemeClr val="accent1"/>
        </a:solidFill>
        <a:effectLst/>
      </p:bgPr>
    </p:bg>
    <p:spTree>
      <p:nvGrpSpPr>
        <p:cNvPr id="1" name=""/>
        <p:cNvGrpSpPr/>
        <p:nvPr/>
      </p:nvGrpSpPr>
      <p:grpSpPr>
        <a:xfrm>
          <a:off x="0" y="0"/>
          <a:ext cx="0" cy="0"/>
          <a:chOff x="0" y="0"/>
          <a:chExt cx="0" cy="0"/>
        </a:xfrm>
      </p:grpSpPr>
      <p:pic>
        <p:nvPicPr>
          <p:cNvPr id="3" name="Picture 3" descr="I:\Dockets\1421 SmallStuff GE PPT\Graphics\GEWhite.em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818888" y="2185416"/>
            <a:ext cx="2542032" cy="2542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9981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Title Only Layout</a:t>
            </a:r>
            <a:endParaRPr lang="en-CA" dirty="0"/>
          </a:p>
        </p:txBody>
      </p:sp>
      <p:sp>
        <p:nvSpPr>
          <p:cNvPr id="3" name="Date Placeholder 2"/>
          <p:cNvSpPr>
            <a:spLocks noGrp="1"/>
          </p:cNvSpPr>
          <p:nvPr>
            <p:ph type="dt" sz="half" idx="10"/>
          </p:nvPr>
        </p:nvSpPr>
        <p:spPr/>
        <p:txBody>
          <a:bodyPr/>
          <a:lstStyle/>
          <a:p>
            <a:fld id="{9AC9EBFE-5BA1-460F-BE92-8CF5579A714B}" type="datetime4">
              <a:rPr lang="en-US" smtClean="0"/>
              <a:t>September 12, 2022</a:t>
            </a:fld>
            <a:endParaRPr lang="en-CA"/>
          </a:p>
        </p:txBody>
      </p:sp>
      <p:sp>
        <p:nvSpPr>
          <p:cNvPr id="4" name="Footer Placeholder 3"/>
          <p:cNvSpPr>
            <a:spLocks noGrp="1"/>
          </p:cNvSpPr>
          <p:nvPr>
            <p:ph type="ftr" sz="quarter" idx="11"/>
          </p:nvPr>
        </p:nvSpPr>
        <p:spPr/>
        <p:txBody>
          <a:bodyPr/>
          <a:lstStyle/>
          <a:p>
            <a:r>
              <a:rPr lang="en-CA"/>
              <a:t>Presentation Title</a:t>
            </a:r>
          </a:p>
        </p:txBody>
      </p:sp>
      <p:sp>
        <p:nvSpPr>
          <p:cNvPr id="5" name="Slide Number Placeholder 4"/>
          <p:cNvSpPr>
            <a:spLocks noGrp="1"/>
          </p:cNvSpPr>
          <p:nvPr>
            <p:ph type="sldNum" sz="quarter" idx="12"/>
          </p:nvPr>
        </p:nvSpPr>
        <p:spPr/>
        <p:txBody>
          <a:bodyPr/>
          <a:lstStyle/>
          <a:p>
            <a:fld id="{00E6A5BD-C011-4A45-AA3A-201790FB7F2B}" type="slidenum">
              <a:rPr lang="en-CA" smtClean="0"/>
              <a:t>‹#›</a:t>
            </a:fld>
            <a:endParaRPr lang="en-CA"/>
          </a:p>
        </p:txBody>
      </p:sp>
      <p:cxnSp>
        <p:nvCxnSpPr>
          <p:cNvPr id="6" name="Straight Connector 5">
            <a:extLst>
              <a:ext uri="{FF2B5EF4-FFF2-40B4-BE49-F238E27FC236}">
                <a16:creationId xmlns:a16="http://schemas.microsoft.com/office/drawing/2014/main" id="{166DF8EC-6E18-499F-B24E-A023426EF117}"/>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9296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61146A8-A192-4F5D-A963-F694E58B90FD}" type="datetime4">
              <a:rPr lang="en-US" smtClean="0"/>
              <a:t>September 12, 2022</a:t>
            </a:fld>
            <a:endParaRPr lang="en-CA"/>
          </a:p>
        </p:txBody>
      </p:sp>
      <p:sp>
        <p:nvSpPr>
          <p:cNvPr id="3" name="Footer Placeholder 2"/>
          <p:cNvSpPr>
            <a:spLocks noGrp="1"/>
          </p:cNvSpPr>
          <p:nvPr>
            <p:ph type="ftr" sz="quarter" idx="11"/>
          </p:nvPr>
        </p:nvSpPr>
        <p:spPr/>
        <p:txBody>
          <a:bodyPr/>
          <a:lstStyle/>
          <a:p>
            <a:r>
              <a:rPr lang="en-CA"/>
              <a:t>Presentation Title</a:t>
            </a:r>
          </a:p>
        </p:txBody>
      </p:sp>
      <p:sp>
        <p:nvSpPr>
          <p:cNvPr id="4" name="Slide Number Placeholder 3"/>
          <p:cNvSpPr>
            <a:spLocks noGrp="1"/>
          </p:cNvSpPr>
          <p:nvPr>
            <p:ph type="sldNum" sz="quarter" idx="12"/>
          </p:nvPr>
        </p:nvSpPr>
        <p:spPr/>
        <p:txBody>
          <a:bodyPr/>
          <a:lstStyle/>
          <a:p>
            <a:fld id="{00E6A5BD-C011-4A45-AA3A-201790FB7F2B}" type="slidenum">
              <a:rPr lang="en-CA" smtClean="0"/>
              <a:t>‹#›</a:t>
            </a:fld>
            <a:endParaRPr lang="en-CA"/>
          </a:p>
        </p:txBody>
      </p:sp>
      <p:cxnSp>
        <p:nvCxnSpPr>
          <p:cNvPr id="5" name="Straight Connector 4">
            <a:extLst>
              <a:ext uri="{FF2B5EF4-FFF2-40B4-BE49-F238E27FC236}">
                <a16:creationId xmlns:a16="http://schemas.microsoft.com/office/drawing/2014/main" id="{DD1951AB-6913-438B-B13F-24675A9B7175}"/>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04686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1649413"/>
            <a:ext cx="9000934" cy="2852737"/>
          </a:xfrm>
        </p:spPr>
        <p:txBody>
          <a:bodyPr anchor="t" anchorCtr="0">
            <a:noAutofit/>
          </a:bodyPr>
          <a:lstStyle>
            <a:lvl1pPr>
              <a:lnSpc>
                <a:spcPct val="90000"/>
              </a:lnSpc>
              <a:defRPr sz="4800">
                <a:solidFill>
                  <a:schemeClr val="bg1"/>
                </a:solidFill>
              </a:defRPr>
            </a:lvl1pPr>
          </a:lstStyle>
          <a:p>
            <a:r>
              <a:rPr lang="en-US" dirty="0"/>
              <a:t>Section Divider</a:t>
            </a:r>
            <a:endParaRPr lang="en-CA" dirty="0"/>
          </a:p>
        </p:txBody>
      </p:sp>
      <p:sp>
        <p:nvSpPr>
          <p:cNvPr id="4" name="Date Placeholder 3"/>
          <p:cNvSpPr>
            <a:spLocks noGrp="1"/>
          </p:cNvSpPr>
          <p:nvPr>
            <p:ph type="dt" sz="half" idx="10"/>
          </p:nvPr>
        </p:nvSpPr>
        <p:spPr/>
        <p:txBody>
          <a:bodyPr/>
          <a:lstStyle>
            <a:lvl1pPr>
              <a:defRPr>
                <a:solidFill>
                  <a:schemeClr val="bg1"/>
                </a:solidFill>
              </a:defRPr>
            </a:lvl1pPr>
          </a:lstStyle>
          <a:p>
            <a:fld id="{D36516F6-A097-4E38-8A59-185C4D2E3785}" type="datetime4">
              <a:rPr lang="en-US" smtClean="0"/>
              <a:t>September 12, 2022</a:t>
            </a:fld>
            <a:endParaRPr lang="en-CA"/>
          </a:p>
        </p:txBody>
      </p:sp>
      <p:sp>
        <p:nvSpPr>
          <p:cNvPr id="5" name="Footer Placeholder 4"/>
          <p:cNvSpPr>
            <a:spLocks noGrp="1"/>
          </p:cNvSpPr>
          <p:nvPr>
            <p:ph type="ftr" sz="quarter" idx="11"/>
          </p:nvPr>
        </p:nvSpPr>
        <p:spPr/>
        <p:txBody>
          <a:bodyPr/>
          <a:lstStyle>
            <a:lvl1pPr>
              <a:defRPr>
                <a:solidFill>
                  <a:schemeClr val="bg1"/>
                </a:solidFill>
              </a:defRPr>
            </a:lvl1pPr>
          </a:lstStyle>
          <a:p>
            <a:r>
              <a:rPr lang="en-CA"/>
              <a:t>Presentation Title</a:t>
            </a:r>
            <a:endParaRPr lang="en-CA"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E6A5BD-C011-4A45-AA3A-201790FB7F2B}" type="slidenum">
              <a:rPr lang="en-CA" smtClean="0"/>
              <a:pPr/>
              <a:t>‹#›</a:t>
            </a:fld>
            <a:endParaRPr lang="en-CA"/>
          </a:p>
        </p:txBody>
      </p:sp>
      <p:cxnSp>
        <p:nvCxnSpPr>
          <p:cNvPr id="7" name="Straight Connector 6"/>
          <p:cNvCxnSpPr/>
          <p:nvPr userDrawn="1"/>
        </p:nvCxnSpPr>
        <p:spPr>
          <a:xfrm>
            <a:off x="1627188" y="6410996"/>
            <a:ext cx="101157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3" descr="I:\Dockets\1421 SmallStuff GE PPT\Graphics\GEWhite.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428" y="6345936"/>
            <a:ext cx="384048" cy="38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825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Section Divider Dark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bg1"/>
                </a:solidFill>
              </a:defRPr>
            </a:lvl1pPr>
          </a:lstStyle>
          <a:p>
            <a:r>
              <a:rPr lang="en-US" dirty="0"/>
              <a:t>Section Divider Dark Image Layout</a:t>
            </a:r>
            <a:endParaRPr lang="en-CA" dirty="0"/>
          </a:p>
        </p:txBody>
      </p:sp>
    </p:spTree>
    <p:extLst>
      <p:ext uri="{BB962C8B-B14F-4D97-AF65-F5344CB8AC3E}">
        <p14:creationId xmlns:p14="http://schemas.microsoft.com/office/powerpoint/2010/main" val="2187823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Section Divider Light Image">
    <p:bg>
      <p:bgPr>
        <a:solidFill>
          <a:schemeClr val="bg2"/>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9144" y="-9144"/>
            <a:ext cx="12207240" cy="6876288"/>
          </a:xfrm>
        </p:spPr>
        <p:txBody>
          <a:bodyPr/>
          <a:lstStyle/>
          <a:p>
            <a:r>
              <a:rPr lang="en-US"/>
              <a:t>Click icon to add picture</a:t>
            </a:r>
            <a:endParaRPr lang="en-CA"/>
          </a:p>
        </p:txBody>
      </p:sp>
      <p:sp>
        <p:nvSpPr>
          <p:cNvPr id="2" name="Title 1"/>
          <p:cNvSpPr>
            <a:spLocks noGrp="1"/>
          </p:cNvSpPr>
          <p:nvPr>
            <p:ph type="title" hasCustomPrompt="1"/>
          </p:nvPr>
        </p:nvSpPr>
        <p:spPr>
          <a:xfrm>
            <a:off x="1627188" y="219456"/>
            <a:ext cx="9004300" cy="914400"/>
          </a:xfrm>
        </p:spPr>
        <p:txBody>
          <a:bodyPr anchor="ctr" anchorCtr="0">
            <a:noAutofit/>
          </a:bodyPr>
          <a:lstStyle>
            <a:lvl1pPr>
              <a:lnSpc>
                <a:spcPct val="90000"/>
              </a:lnSpc>
              <a:defRPr sz="3600">
                <a:solidFill>
                  <a:schemeClr val="accent2"/>
                </a:solidFill>
              </a:defRPr>
            </a:lvl1pPr>
          </a:lstStyle>
          <a:p>
            <a:r>
              <a:rPr lang="en-US" dirty="0"/>
              <a:t>Section Divider Light Image Layout</a:t>
            </a:r>
            <a:endParaRPr lang="en-CA" dirty="0"/>
          </a:p>
        </p:txBody>
      </p:sp>
    </p:spTree>
    <p:extLst>
      <p:ext uri="{BB962C8B-B14F-4D97-AF65-F5344CB8AC3E}">
        <p14:creationId xmlns:p14="http://schemas.microsoft.com/office/powerpoint/2010/main" val="601252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and Content - No Ru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 No Rule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September 12, 2022</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8" name="Straight Connector 7">
            <a:extLst>
              <a:ext uri="{FF2B5EF4-FFF2-40B4-BE49-F238E27FC236}">
                <a16:creationId xmlns:a16="http://schemas.microsoft.com/office/drawing/2014/main" id="{26B91ED5-5431-4880-AEFC-BDEAD3C071DA}"/>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8742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7188" y="219456"/>
            <a:ext cx="8997696" cy="914400"/>
          </a:xfrm>
        </p:spPr>
        <p:txBody>
          <a:bodyPr/>
          <a:lstStyle>
            <a:lvl1pPr>
              <a:defRPr/>
            </a:lvl1pPr>
          </a:lstStyle>
          <a:p>
            <a:r>
              <a:rPr lang="en-US" dirty="0"/>
              <a:t>Title and Content Layout</a:t>
            </a:r>
            <a:endParaRPr lang="en-CA" dirty="0"/>
          </a:p>
        </p:txBody>
      </p:sp>
      <p:sp>
        <p:nvSpPr>
          <p:cNvPr id="4" name="Date Placeholder 3"/>
          <p:cNvSpPr>
            <a:spLocks noGrp="1"/>
          </p:cNvSpPr>
          <p:nvPr>
            <p:ph type="dt" sz="half" idx="10"/>
          </p:nvPr>
        </p:nvSpPr>
        <p:spPr/>
        <p:txBody>
          <a:bodyPr/>
          <a:lstStyle/>
          <a:p>
            <a:fld id="{66CA7FD2-EEE1-4653-A3ED-EC06E26685F5}" type="datetime4">
              <a:rPr lang="en-US" smtClean="0"/>
              <a:t>September 12, 2022</a:t>
            </a:fld>
            <a:endParaRPr lang="en-CA"/>
          </a:p>
        </p:txBody>
      </p:sp>
      <p:sp>
        <p:nvSpPr>
          <p:cNvPr id="5" name="Footer Placeholder 4"/>
          <p:cNvSpPr>
            <a:spLocks noGrp="1"/>
          </p:cNvSpPr>
          <p:nvPr>
            <p:ph type="ftr" sz="quarter" idx="11"/>
          </p:nvPr>
        </p:nvSpPr>
        <p:spPr/>
        <p:txBody>
          <a:bodyPr/>
          <a:lstStyle/>
          <a:p>
            <a:r>
              <a:rPr lang="en-CA"/>
              <a:t>Presentation Title</a:t>
            </a:r>
          </a:p>
        </p:txBody>
      </p:sp>
      <p:sp>
        <p:nvSpPr>
          <p:cNvPr id="6" name="Slide Number Placeholder 5"/>
          <p:cNvSpPr>
            <a:spLocks noGrp="1"/>
          </p:cNvSpPr>
          <p:nvPr>
            <p:ph type="sldNum" sz="quarter" idx="12"/>
          </p:nvPr>
        </p:nvSpPr>
        <p:spPr/>
        <p:txBody>
          <a:bodyPr/>
          <a:lstStyle/>
          <a:p>
            <a:fld id="{00E6A5BD-C011-4A45-AA3A-201790FB7F2B}" type="slidenum">
              <a:rPr lang="en-CA" smtClean="0"/>
              <a:t>‹#›</a:t>
            </a:fld>
            <a:endParaRPr lang="en-CA"/>
          </a:p>
        </p:txBody>
      </p:sp>
      <p:cxnSp>
        <p:nvCxnSpPr>
          <p:cNvPr id="8" name="Straight Connector 7"/>
          <p:cNvCxnSpPr/>
          <p:nvPr/>
        </p:nvCxnSpPr>
        <p:spPr>
          <a:xfrm>
            <a:off x="2751138" y="1647255"/>
            <a:ext cx="8996362" cy="0"/>
          </a:xfrm>
          <a:prstGeom prst="line">
            <a:avLst/>
          </a:prstGeom>
          <a:ln w="19050">
            <a:gradFill>
              <a:gsLst>
                <a:gs pos="0">
                  <a:schemeClr val="bg1"/>
                </a:gs>
                <a:gs pos="25000">
                  <a:schemeClr val="accent1">
                    <a:tint val="44500"/>
                    <a:satMod val="160000"/>
                  </a:schemeClr>
                </a:gs>
                <a:gs pos="100000">
                  <a:schemeClr val="accent1"/>
                </a:gs>
              </a:gsLst>
              <a:lin ang="0" scaled="0"/>
            </a:gradFill>
          </a:ln>
        </p:spPr>
        <p:style>
          <a:lnRef idx="1">
            <a:schemeClr val="accent1"/>
          </a:lnRef>
          <a:fillRef idx="0">
            <a:schemeClr val="accent1"/>
          </a:fillRef>
          <a:effectRef idx="0">
            <a:schemeClr val="accent1"/>
          </a:effectRef>
          <a:fontRef idx="minor">
            <a:schemeClr val="tx1"/>
          </a:fontRef>
        </p:style>
      </p:cxnSp>
      <p:sp>
        <p:nvSpPr>
          <p:cNvPr id="9" name="Text Placeholder 8"/>
          <p:cNvSpPr>
            <a:spLocks noGrp="1"/>
          </p:cNvSpPr>
          <p:nvPr>
            <p:ph type="body" sz="quarter" idx="13" hasCustomPrompt="1"/>
          </p:nvPr>
        </p:nvSpPr>
        <p:spPr>
          <a:xfrm>
            <a:off x="1627188" y="1133856"/>
            <a:ext cx="9004300" cy="338328"/>
          </a:xfrm>
        </p:spPr>
        <p:txBody>
          <a:bodyPr anchor="b" anchorCtr="0"/>
          <a:lstStyle>
            <a:lvl1pPr marL="0" indent="0">
              <a:lnSpc>
                <a:spcPct val="90000"/>
              </a:lnSpc>
              <a:spcBef>
                <a:spcPts val="0"/>
              </a:spcBef>
              <a:buFontTx/>
              <a:buNone/>
              <a:defRPr sz="1400" b="1"/>
            </a:lvl1pPr>
          </a:lstStyle>
          <a:p>
            <a:pPr lvl="0"/>
            <a:r>
              <a:rPr lang="en-US" dirty="0"/>
              <a:t>Subtitle</a:t>
            </a:r>
          </a:p>
        </p:txBody>
      </p:sp>
      <p:sp>
        <p:nvSpPr>
          <p:cNvPr id="12" name="Content Placeholder 11"/>
          <p:cNvSpPr>
            <a:spLocks noGrp="1"/>
          </p:cNvSpPr>
          <p:nvPr>
            <p:ph sz="quarter" idx="14"/>
          </p:nvPr>
        </p:nvSpPr>
        <p:spPr>
          <a:xfrm>
            <a:off x="1627188" y="1847088"/>
            <a:ext cx="9004300" cy="4343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cxnSp>
        <p:nvCxnSpPr>
          <p:cNvPr id="10" name="Straight Connector 9"/>
          <p:cNvCxnSpPr/>
          <p:nvPr userDrawn="1"/>
        </p:nvCxnSpPr>
        <p:spPr>
          <a:xfrm>
            <a:off x="1627188" y="1647255"/>
            <a:ext cx="10120312" cy="0"/>
          </a:xfrm>
          <a:prstGeom prst="line">
            <a:avLst/>
          </a:prstGeom>
          <a:ln w="19050">
            <a:gradFill>
              <a:gsLst>
                <a:gs pos="0">
                  <a:schemeClr val="bg1"/>
                </a:gs>
                <a:gs pos="25000">
                  <a:srgbClr val="B7E6FF"/>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9910200-1FDA-45B7-8617-DD2A8D1CF6BD}"/>
              </a:ext>
            </a:extLst>
          </p:cNvPr>
          <p:cNvCxnSpPr/>
          <p:nvPr userDrawn="1"/>
        </p:nvCxnSpPr>
        <p:spPr>
          <a:xfrm>
            <a:off x="1627188" y="6410996"/>
            <a:ext cx="10115740" cy="0"/>
          </a:xfrm>
          <a:prstGeom prst="line">
            <a:avLst/>
          </a:prstGeom>
          <a:ln w="3175">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6630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3" cstate="print">
            <a:extLst>
              <a:ext uri="{28A0092B-C50C-407E-A947-70E740481C1C}">
                <a14:useLocalDpi xmlns:a14="http://schemas.microsoft.com/office/drawing/2010/main" val="0"/>
              </a:ext>
            </a:extLst>
          </a:blip>
          <a:stretch>
            <a:fillRect/>
          </a:stretch>
        </p:blipFill>
        <p:spPr>
          <a:xfrm>
            <a:off x="612648" y="6345936"/>
            <a:ext cx="384048" cy="384048"/>
          </a:xfrm>
          <a:prstGeom prst="rect">
            <a:avLst/>
          </a:prstGeom>
        </p:spPr>
      </p:pic>
      <p:sp>
        <p:nvSpPr>
          <p:cNvPr id="2" name="Title Placeholder 1"/>
          <p:cNvSpPr>
            <a:spLocks noGrp="1"/>
          </p:cNvSpPr>
          <p:nvPr>
            <p:ph type="title"/>
          </p:nvPr>
        </p:nvSpPr>
        <p:spPr>
          <a:xfrm>
            <a:off x="1627188" y="222086"/>
            <a:ext cx="8997696" cy="914400"/>
          </a:xfrm>
          <a:prstGeom prst="rect">
            <a:avLst/>
          </a:prstGeom>
        </p:spPr>
        <p:txBody>
          <a:bodyPr vert="horz" lIns="0" tIns="0" rIns="0" bIns="0" rtlCol="0" anchor="ctr" anchorCtr="0">
            <a:noAutofit/>
          </a:bodyPr>
          <a:lstStyle/>
          <a:p>
            <a:r>
              <a:rPr lang="en-US"/>
              <a:t>Click to edit Master title style</a:t>
            </a:r>
            <a:endParaRPr lang="en-CA" dirty="0"/>
          </a:p>
        </p:txBody>
      </p:sp>
      <p:sp>
        <p:nvSpPr>
          <p:cNvPr id="3" name="Text Placeholder 2"/>
          <p:cNvSpPr>
            <a:spLocks noGrp="1"/>
          </p:cNvSpPr>
          <p:nvPr>
            <p:ph type="body" idx="1"/>
          </p:nvPr>
        </p:nvSpPr>
        <p:spPr>
          <a:xfrm>
            <a:off x="1627189" y="1846398"/>
            <a:ext cx="8997696" cy="43434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dirty="0"/>
          </a:p>
        </p:txBody>
      </p:sp>
      <p:sp>
        <p:nvSpPr>
          <p:cNvPr id="4" name="Date Placeholder 3"/>
          <p:cNvSpPr>
            <a:spLocks noGrp="1"/>
          </p:cNvSpPr>
          <p:nvPr>
            <p:ph type="dt" sz="half" idx="2"/>
          </p:nvPr>
        </p:nvSpPr>
        <p:spPr>
          <a:xfrm>
            <a:off x="9537192" y="6472936"/>
            <a:ext cx="1876388" cy="182880"/>
          </a:xfrm>
          <a:prstGeom prst="rect">
            <a:avLst/>
          </a:prstGeom>
        </p:spPr>
        <p:txBody>
          <a:bodyPr vert="horz" lIns="0" tIns="0" rIns="0" bIns="0" rtlCol="0" anchor="t" anchorCtr="0">
            <a:noAutofit/>
          </a:bodyPr>
          <a:lstStyle>
            <a:lvl1pPr algn="r">
              <a:defRPr sz="1200">
                <a:solidFill>
                  <a:schemeClr val="accent2"/>
                </a:solidFill>
              </a:defRPr>
            </a:lvl1pPr>
          </a:lstStyle>
          <a:p>
            <a:fld id="{59AD7A44-F5B9-48AC-81DD-DBE0808B6C3A}" type="datetime4">
              <a:rPr lang="en-US" smtClean="0"/>
              <a:t>September 12, 2022</a:t>
            </a:fld>
            <a:endParaRPr lang="en-CA" dirty="0"/>
          </a:p>
        </p:txBody>
      </p:sp>
      <p:sp>
        <p:nvSpPr>
          <p:cNvPr id="5" name="Footer Placeholder 4"/>
          <p:cNvSpPr>
            <a:spLocks noGrp="1"/>
          </p:cNvSpPr>
          <p:nvPr>
            <p:ph type="ftr" sz="quarter" idx="3"/>
          </p:nvPr>
        </p:nvSpPr>
        <p:spPr>
          <a:xfrm>
            <a:off x="1627632" y="6472976"/>
            <a:ext cx="2688336" cy="182880"/>
          </a:xfrm>
          <a:prstGeom prst="rect">
            <a:avLst/>
          </a:prstGeom>
        </p:spPr>
        <p:txBody>
          <a:bodyPr vert="horz" lIns="0" tIns="0" rIns="0" bIns="0" rtlCol="0" anchor="t" anchorCtr="0">
            <a:noAutofit/>
          </a:bodyPr>
          <a:lstStyle>
            <a:lvl1pPr algn="l">
              <a:defRPr sz="1200">
                <a:solidFill>
                  <a:schemeClr val="accent2"/>
                </a:solidFill>
              </a:defRPr>
            </a:lvl1pPr>
          </a:lstStyle>
          <a:p>
            <a:r>
              <a:rPr lang="en-CA"/>
              <a:t>Presentation Title</a:t>
            </a:r>
            <a:endParaRPr lang="en-CA" dirty="0"/>
          </a:p>
        </p:txBody>
      </p:sp>
      <p:sp>
        <p:nvSpPr>
          <p:cNvPr id="6" name="Slide Number Placeholder 5"/>
          <p:cNvSpPr>
            <a:spLocks noGrp="1"/>
          </p:cNvSpPr>
          <p:nvPr>
            <p:ph type="sldNum" sz="quarter" idx="4"/>
          </p:nvPr>
        </p:nvSpPr>
        <p:spPr>
          <a:xfrm>
            <a:off x="11413998" y="6475080"/>
            <a:ext cx="329636" cy="182880"/>
          </a:xfrm>
          <a:prstGeom prst="rect">
            <a:avLst/>
          </a:prstGeom>
        </p:spPr>
        <p:txBody>
          <a:bodyPr vert="horz" lIns="0" tIns="0" rIns="0" bIns="0" rtlCol="0" anchor="t" anchorCtr="0">
            <a:noAutofit/>
          </a:bodyPr>
          <a:lstStyle>
            <a:lvl1pPr algn="r">
              <a:defRPr sz="1200">
                <a:solidFill>
                  <a:schemeClr val="accent2"/>
                </a:solidFill>
              </a:defRPr>
            </a:lvl1pPr>
          </a:lstStyle>
          <a:p>
            <a:fld id="{00E6A5BD-C011-4A45-AA3A-201790FB7F2B}" type="slidenum">
              <a:rPr lang="en-CA" smtClean="0"/>
              <a:pPr/>
              <a:t>‹#›</a:t>
            </a:fld>
            <a:endParaRPr lang="en-CA" dirty="0"/>
          </a:p>
        </p:txBody>
      </p:sp>
      <p:sp>
        <p:nvSpPr>
          <p:cNvPr id="7" name="MSIPCMContentMarking" descr="{&quot;HashCode&quot;:1751230293,&quot;Placement&quot;:&quot;Footer&quot;}">
            <a:extLst>
              <a:ext uri="{FF2B5EF4-FFF2-40B4-BE49-F238E27FC236}">
                <a16:creationId xmlns:a16="http://schemas.microsoft.com/office/drawing/2014/main" id="{3B5D5346-8862-4AAE-ACF8-E01D6F700E51}"/>
              </a:ext>
            </a:extLst>
          </p:cNvPr>
          <p:cNvSpPr txBox="1"/>
          <p:nvPr userDrawn="1"/>
        </p:nvSpPr>
        <p:spPr>
          <a:xfrm>
            <a:off x="5442514" y="6595656"/>
            <a:ext cx="1306973" cy="262344"/>
          </a:xfrm>
          <a:prstGeom prst="rect">
            <a:avLst/>
          </a:prstGeom>
          <a:noFill/>
        </p:spPr>
        <p:txBody>
          <a:bodyPr vert="horz" wrap="square" lIns="0" tIns="0" rIns="0" bIns="0" rtlCol="0" anchor="ctr" anchorCtr="1">
            <a:spAutoFit/>
          </a:bodyPr>
          <a:lstStyle/>
          <a:p>
            <a:pPr algn="ctr">
              <a:spcBef>
                <a:spcPts val="0"/>
              </a:spcBef>
              <a:spcAft>
                <a:spcPts val="0"/>
              </a:spcAft>
            </a:pPr>
            <a:r>
              <a:rPr lang="en-US" sz="1000">
                <a:solidFill>
                  <a:srgbClr val="000000"/>
                </a:solidFill>
                <a:latin typeface="Calibri" panose="020F0502020204030204" pitchFamily="34" charset="0"/>
              </a:rPr>
              <a:t>-GE CONFIDENTIAL-</a:t>
            </a:r>
            <a:endParaRPr lang="en-US" sz="10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572380521"/>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95" r:id="rId3"/>
    <p:sldLayoutId id="2147483696"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7" r:id="rId19"/>
    <p:sldLayoutId id="2147483698" r:id="rId20"/>
    <p:sldLayoutId id="2147483699" r:id="rId21"/>
  </p:sldLayoutIdLst>
  <p:hf hdr="0"/>
  <p:txStyles>
    <p:title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p:titleStyle>
    <p:bodyStyle>
      <a:lvl1pPr marL="192024" indent="-192024" algn="l" defTabSz="914400" rtl="0" eaLnBrk="1" latinLnBrk="0" hangingPunct="1">
        <a:lnSpc>
          <a:spcPct val="99000"/>
        </a:lnSpc>
        <a:spcBef>
          <a:spcPts val="1400"/>
        </a:spcBef>
        <a:spcAft>
          <a:spcPts val="0"/>
        </a:spcAft>
        <a:buFont typeface="Arial" panose="020B0604020202020204" pitchFamily="34" charset="0"/>
        <a:buChar char="•"/>
        <a:defRPr sz="2800" kern="1200">
          <a:solidFill>
            <a:schemeClr val="accent2"/>
          </a:solidFill>
          <a:latin typeface="+mn-lt"/>
          <a:ea typeface="+mn-ea"/>
          <a:cs typeface="+mn-cs"/>
        </a:defRPr>
      </a:lvl1pPr>
      <a:lvl2pPr marL="192024" indent="0" algn="l" defTabSz="914400" rtl="0" eaLnBrk="1" latinLnBrk="0" hangingPunct="1">
        <a:lnSpc>
          <a:spcPct val="99000"/>
        </a:lnSpc>
        <a:spcBef>
          <a:spcPts val="0"/>
        </a:spcBef>
        <a:buFontTx/>
        <a:buNone/>
        <a:defRPr sz="2800" kern="1200">
          <a:solidFill>
            <a:schemeClr val="accent2"/>
          </a:solidFill>
          <a:latin typeface="+mn-lt"/>
          <a:ea typeface="+mn-ea"/>
          <a:cs typeface="+mn-cs"/>
        </a:defRPr>
      </a:lvl2pPr>
      <a:lvl3pPr marL="192088" indent="-192088" algn="l" defTabSz="914400" rtl="0" eaLnBrk="1" latinLnBrk="0" hangingPunct="1">
        <a:lnSpc>
          <a:spcPct val="99000"/>
        </a:lnSpc>
        <a:spcBef>
          <a:spcPts val="1200"/>
        </a:spcBef>
        <a:buSzPct val="91000"/>
        <a:buFont typeface="Arial" panose="020B0604020202020204" pitchFamily="34" charset="0"/>
        <a:buChar char="•"/>
        <a:defRPr sz="2400" kern="1200">
          <a:solidFill>
            <a:schemeClr val="accent2"/>
          </a:solidFill>
          <a:latin typeface="+mn-lt"/>
          <a:ea typeface="+mn-ea"/>
          <a:cs typeface="+mn-cs"/>
        </a:defRPr>
      </a:lvl3pPr>
      <a:lvl4pPr marL="192024" indent="0" algn="l" defTabSz="914400" rtl="0" eaLnBrk="1" latinLnBrk="0" hangingPunct="1">
        <a:lnSpc>
          <a:spcPct val="99000"/>
        </a:lnSpc>
        <a:spcBef>
          <a:spcPts val="0"/>
        </a:spcBef>
        <a:buFontTx/>
        <a:buNone/>
        <a:defRPr sz="2400" kern="1200">
          <a:solidFill>
            <a:schemeClr val="accent2"/>
          </a:solidFill>
          <a:latin typeface="+mn-lt"/>
          <a:ea typeface="+mn-ea"/>
          <a:cs typeface="+mn-cs"/>
        </a:defRPr>
      </a:lvl4pPr>
      <a:lvl5pPr marL="192024" indent="-192024" algn="l" defTabSz="914400" rtl="0" eaLnBrk="1" latinLnBrk="0" hangingPunct="1">
        <a:lnSpc>
          <a:spcPct val="99000"/>
        </a:lnSpc>
        <a:spcBef>
          <a:spcPts val="900"/>
        </a:spcBef>
        <a:buSzPct val="91000"/>
        <a:buFont typeface="Arial" panose="020B0604020202020204" pitchFamily="34" charset="0"/>
        <a:buChar char="•"/>
        <a:defRPr sz="1800" kern="1200">
          <a:solidFill>
            <a:schemeClr val="accent2"/>
          </a:solidFill>
          <a:latin typeface="+mn-lt"/>
          <a:ea typeface="+mn-ea"/>
          <a:cs typeface="+mn-cs"/>
        </a:defRPr>
      </a:lvl5pPr>
      <a:lvl6pPr marL="192024"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6pPr>
      <a:lvl7pPr marL="0" indent="0" algn="l" defTabSz="914400" rtl="0" eaLnBrk="1" latinLnBrk="0" hangingPunct="1">
        <a:lnSpc>
          <a:spcPct val="99000"/>
        </a:lnSpc>
        <a:spcBef>
          <a:spcPts val="900"/>
        </a:spcBef>
        <a:buSzPct val="91000"/>
        <a:buFontTx/>
        <a:buNone/>
        <a:defRPr sz="1800" b="1" kern="1200">
          <a:solidFill>
            <a:schemeClr val="accent2"/>
          </a:solidFill>
          <a:latin typeface="+mn-lt"/>
          <a:ea typeface="+mn-ea"/>
          <a:cs typeface="+mn-cs"/>
        </a:defRPr>
      </a:lvl7pPr>
      <a:lvl8pPr marL="0" indent="0" algn="l" defTabSz="914400" rtl="0" eaLnBrk="1" latinLnBrk="0" hangingPunct="1">
        <a:lnSpc>
          <a:spcPct val="99000"/>
        </a:lnSpc>
        <a:spcBef>
          <a:spcPts val="0"/>
        </a:spcBef>
        <a:buSzPct val="91000"/>
        <a:buFontTx/>
        <a:buNone/>
        <a:defRPr sz="1800" kern="1200">
          <a:solidFill>
            <a:schemeClr val="accent2"/>
          </a:solidFill>
          <a:latin typeface="+mn-lt"/>
          <a:ea typeface="+mn-ea"/>
          <a:cs typeface="+mn-cs"/>
        </a:defRPr>
      </a:lvl8pPr>
      <a:lvl9pPr marL="0" indent="0" algn="l" defTabSz="914400" rtl="0" eaLnBrk="1" latinLnBrk="0" hangingPunct="1">
        <a:lnSpc>
          <a:spcPct val="99000"/>
        </a:lnSpc>
        <a:spcBef>
          <a:spcPts val="900"/>
        </a:spcBef>
        <a:buSzPct val="91000"/>
        <a:buFontTx/>
        <a:buNone/>
        <a:defRPr sz="1800" i="1" kern="1200">
          <a:solidFill>
            <a:schemeClr val="accent2"/>
          </a:solidFill>
          <a:latin typeface="+mn-lt"/>
          <a:ea typeface="+mn-ea"/>
          <a:cs typeface="+mn-cs"/>
        </a:defRPr>
      </a:lvl9pPr>
    </p:bodyStyle>
    <p:otherStyle>
      <a:defPPr>
        <a:defRPr lang="en-US"/>
      </a:defPPr>
      <a:lvl1pPr marL="0" algn="l" defTabSz="914400" rtl="0" eaLnBrk="1" latinLnBrk="0" hangingPunct="1">
        <a:lnSpc>
          <a:spcPct val="99000"/>
        </a:lnSpc>
        <a:defRPr sz="1400" kern="1200">
          <a:solidFill>
            <a:schemeClr val="accent2"/>
          </a:solidFill>
          <a:latin typeface="+mn-lt"/>
          <a:ea typeface="+mn-ea"/>
          <a:cs typeface="+mn-cs"/>
        </a:defRPr>
      </a:lvl1pPr>
      <a:lvl2pPr marL="0" algn="l" defTabSz="914400" rtl="0" eaLnBrk="1" latinLnBrk="0" hangingPunct="1">
        <a:lnSpc>
          <a:spcPct val="99000"/>
        </a:lnSpc>
        <a:spcBef>
          <a:spcPts val="900"/>
        </a:spcBef>
        <a:defRPr sz="1400" b="1" kern="1200">
          <a:solidFill>
            <a:schemeClr val="accent2"/>
          </a:solidFill>
          <a:latin typeface="+mn-lt"/>
          <a:ea typeface="+mn-ea"/>
          <a:cs typeface="+mn-cs"/>
        </a:defRPr>
      </a:lvl2pPr>
      <a:lvl3pPr marL="155448" indent="-155448" algn="l" defTabSz="914400" rtl="0" eaLnBrk="1" latinLnBrk="0" hangingPunct="1">
        <a:lnSpc>
          <a:spcPct val="99000"/>
        </a:lnSpc>
        <a:buSzPct val="91000"/>
        <a:buFont typeface="Arial" panose="020B0604020202020204" pitchFamily="34" charset="0"/>
        <a:buChar char="•"/>
        <a:defRPr sz="1400" kern="1200">
          <a:solidFill>
            <a:schemeClr val="accent2"/>
          </a:solidFill>
          <a:latin typeface="+mn-lt"/>
          <a:ea typeface="+mn-ea"/>
          <a:cs typeface="+mn-cs"/>
        </a:defRPr>
      </a:lvl3pPr>
      <a:lvl4pPr marL="155448" indent="-155448" algn="l" defTabSz="914400" rtl="0" eaLnBrk="1" latinLnBrk="0" hangingPunct="1">
        <a:lnSpc>
          <a:spcPct val="99000"/>
        </a:lnSpc>
        <a:spcBef>
          <a:spcPts val="900"/>
        </a:spcBef>
        <a:buSzPct val="91000"/>
        <a:buFont typeface="Arial" panose="020B0604020202020204" pitchFamily="34" charset="0"/>
        <a:buChar char="•"/>
        <a:defRPr sz="1400" b="1" kern="1200">
          <a:solidFill>
            <a:schemeClr val="accent2"/>
          </a:solidFill>
          <a:latin typeface="+mn-lt"/>
          <a:ea typeface="+mn-ea"/>
          <a:cs typeface="+mn-cs"/>
        </a:defRPr>
      </a:lvl4pPr>
      <a:lvl5pPr marL="155448" algn="l" defTabSz="914400" rtl="0" eaLnBrk="1" latinLnBrk="0" hangingPunct="1">
        <a:lnSpc>
          <a:spcPct val="99000"/>
        </a:lnSpc>
        <a:defRPr sz="1400" kern="1200">
          <a:solidFill>
            <a:schemeClr val="accent2"/>
          </a:solidFill>
          <a:latin typeface="+mn-lt"/>
          <a:ea typeface="+mn-ea"/>
          <a:cs typeface="+mn-cs"/>
        </a:defRPr>
      </a:lvl5pPr>
      <a:lvl6pPr marL="0" algn="l" defTabSz="914400" rtl="0" eaLnBrk="1" latinLnBrk="0" hangingPunct="1">
        <a:lnSpc>
          <a:spcPct val="99000"/>
        </a:lnSpc>
        <a:defRPr sz="1400" kern="1200">
          <a:solidFill>
            <a:schemeClr val="accent2"/>
          </a:solidFill>
          <a:latin typeface="+mn-lt"/>
          <a:ea typeface="+mn-ea"/>
          <a:cs typeface="+mn-cs"/>
        </a:defRPr>
      </a:lvl6pPr>
      <a:lvl7pPr marL="0" algn="l" defTabSz="914400" rtl="0" eaLnBrk="1" latinLnBrk="0" hangingPunct="1">
        <a:lnSpc>
          <a:spcPct val="99000"/>
        </a:lnSpc>
        <a:defRPr sz="1400" kern="1200">
          <a:solidFill>
            <a:schemeClr val="accent2"/>
          </a:solidFill>
          <a:latin typeface="+mn-lt"/>
          <a:ea typeface="+mn-ea"/>
          <a:cs typeface="+mn-cs"/>
        </a:defRPr>
      </a:lvl7pPr>
      <a:lvl8pPr marL="0" algn="l" defTabSz="914400" rtl="0" eaLnBrk="1" latinLnBrk="0" hangingPunct="1">
        <a:lnSpc>
          <a:spcPct val="99000"/>
        </a:lnSpc>
        <a:defRPr sz="1400" kern="1200">
          <a:solidFill>
            <a:schemeClr val="accent2"/>
          </a:solidFill>
          <a:latin typeface="+mn-lt"/>
          <a:ea typeface="+mn-ea"/>
          <a:cs typeface="+mn-cs"/>
        </a:defRPr>
      </a:lvl8pPr>
      <a:lvl9pPr marL="0" algn="l" defTabSz="914400" rtl="0" eaLnBrk="1" latinLnBrk="0" hangingPunct="1">
        <a:lnSpc>
          <a:spcPct val="99000"/>
        </a:lnSpc>
        <a:defRPr sz="1400" kern="1200">
          <a:solidFill>
            <a:schemeClr val="accent2"/>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1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tiff"/><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4.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tiff"/><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2" Type="http://schemas.openxmlformats.org/officeDocument/2006/relationships/image" Target="../media/image74.tif"/><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tiff"/><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17.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image" Target="../media/image85.png"/><Relationship Id="rId7" Type="http://schemas.openxmlformats.org/officeDocument/2006/relationships/image" Target="../media/image89.tiff"/><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8.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12" Type="http://schemas.openxmlformats.org/officeDocument/2006/relationships/image" Target="../media/image101.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95.png"/><Relationship Id="rId11" Type="http://schemas.openxmlformats.org/officeDocument/2006/relationships/image" Target="../media/image100.png"/><Relationship Id="rId5" Type="http://schemas.openxmlformats.org/officeDocument/2006/relationships/image" Target="../media/image94.png"/><Relationship Id="rId10" Type="http://schemas.openxmlformats.org/officeDocument/2006/relationships/image" Target="../media/image99.tiff"/><Relationship Id="rId4" Type="http://schemas.openxmlformats.org/officeDocument/2006/relationships/image" Target="../media/image93.png"/><Relationship Id="rId9" Type="http://schemas.openxmlformats.org/officeDocument/2006/relationships/image" Target="../media/image98.tiff"/></Relationships>
</file>

<file path=ppt/slides/_rels/slide19.xml.rels><?xml version="1.0" encoding="UTF-8" standalone="yes"?>
<Relationships xmlns="http://schemas.openxmlformats.org/package/2006/relationships"><Relationship Id="rId8" Type="http://schemas.openxmlformats.org/officeDocument/2006/relationships/image" Target="../media/image89.tiff"/><Relationship Id="rId3" Type="http://schemas.openxmlformats.org/officeDocument/2006/relationships/image" Target="../media/image102.png"/><Relationship Id="rId7" Type="http://schemas.openxmlformats.org/officeDocument/2006/relationships/image" Target="../media/image90.tiff"/><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98.tiff"/><Relationship Id="rId3" Type="http://schemas.openxmlformats.org/officeDocument/2006/relationships/image" Target="../media/image107.png"/><Relationship Id="rId7" Type="http://schemas.openxmlformats.org/officeDocument/2006/relationships/image" Target="../media/image111.png"/><Relationship Id="rId12" Type="http://schemas.openxmlformats.org/officeDocument/2006/relationships/image" Target="../media/image114.png"/><Relationship Id="rId2" Type="http://schemas.openxmlformats.org/officeDocument/2006/relationships/image" Target="../media/image106.png"/><Relationship Id="rId1" Type="http://schemas.openxmlformats.org/officeDocument/2006/relationships/slideLayout" Target="../slideLayouts/slideLayout3.xml"/><Relationship Id="rId6" Type="http://schemas.openxmlformats.org/officeDocument/2006/relationships/image" Target="../media/image110.png"/><Relationship Id="rId11" Type="http://schemas.openxmlformats.org/officeDocument/2006/relationships/image" Target="../media/image113.png"/><Relationship Id="rId5" Type="http://schemas.openxmlformats.org/officeDocument/2006/relationships/image" Target="../media/image109.png"/><Relationship Id="rId10" Type="http://schemas.openxmlformats.org/officeDocument/2006/relationships/image" Target="../media/image112.png"/><Relationship Id="rId4" Type="http://schemas.openxmlformats.org/officeDocument/2006/relationships/image" Target="../media/image108.png"/><Relationship Id="rId9" Type="http://schemas.openxmlformats.org/officeDocument/2006/relationships/image" Target="../media/image99.tiff"/></Relationships>
</file>

<file path=ppt/slides/_rels/slide21.xml.rels><?xml version="1.0" encoding="UTF-8" standalone="yes"?>
<Relationships xmlns="http://schemas.openxmlformats.org/package/2006/relationships"><Relationship Id="rId3" Type="http://schemas.openxmlformats.org/officeDocument/2006/relationships/image" Target="../media/image115.png"/><Relationship Id="rId7" Type="http://schemas.openxmlformats.org/officeDocument/2006/relationships/image" Target="../media/image119.tiff"/><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2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3.xml"/><Relationship Id="rId6" Type="http://schemas.openxmlformats.org/officeDocument/2006/relationships/image" Target="../media/image124.tiff"/><Relationship Id="rId5" Type="http://schemas.openxmlformats.org/officeDocument/2006/relationships/image" Target="../media/image123.png"/><Relationship Id="rId4" Type="http://schemas.openxmlformats.org/officeDocument/2006/relationships/image" Target="../media/image122.png"/></Relationships>
</file>

<file path=ppt/slides/_rels/slide23.xml.rels><?xml version="1.0" encoding="UTF-8" standalone="yes"?>
<Relationships xmlns="http://schemas.openxmlformats.org/package/2006/relationships"><Relationship Id="rId3" Type="http://schemas.openxmlformats.org/officeDocument/2006/relationships/image" Target="../media/image125.png"/><Relationship Id="rId7" Type="http://schemas.openxmlformats.org/officeDocument/2006/relationships/image" Target="../media/image129.tiff"/><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24.xml.rels><?xml version="1.0" encoding="UTF-8" standalone="yes"?>
<Relationships xmlns="http://schemas.openxmlformats.org/package/2006/relationships"><Relationship Id="rId8" Type="http://schemas.openxmlformats.org/officeDocument/2006/relationships/image" Target="../media/image136.tiff"/><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image" Target="../media/image130.png"/><Relationship Id="rId1" Type="http://schemas.openxmlformats.org/officeDocument/2006/relationships/slideLayout" Target="../slideLayouts/slideLayout3.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2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 Id="rId9" Type="http://schemas.openxmlformats.org/officeDocument/2006/relationships/image" Target="../media/image144.tiff"/></Relationships>
</file>

<file path=ppt/slides/_rels/slide26.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50.tiff"/><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3.xml"/><Relationship Id="rId6" Type="http://schemas.openxmlformats.org/officeDocument/2006/relationships/image" Target="../media/image155.tiff"/><Relationship Id="rId5" Type="http://schemas.openxmlformats.org/officeDocument/2006/relationships/image" Target="../media/image154.tiff"/><Relationship Id="rId4" Type="http://schemas.openxmlformats.org/officeDocument/2006/relationships/image" Target="../media/image153.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319DA-0A32-471F-9913-2A4DF7401553}"/>
              </a:ext>
            </a:extLst>
          </p:cNvPr>
          <p:cNvSpPr>
            <a:spLocks noGrp="1"/>
          </p:cNvSpPr>
          <p:nvPr>
            <p:ph type="ctrTitle"/>
          </p:nvPr>
        </p:nvSpPr>
        <p:spPr/>
        <p:txBody>
          <a:bodyPr/>
          <a:lstStyle/>
          <a:p>
            <a:r>
              <a:rPr lang="en-US" dirty="0"/>
              <a:t>XCIST simulation &amp; recon tests</a:t>
            </a:r>
          </a:p>
        </p:txBody>
      </p:sp>
      <p:sp>
        <p:nvSpPr>
          <p:cNvPr id="3" name="Date Placeholder 2">
            <a:extLst>
              <a:ext uri="{FF2B5EF4-FFF2-40B4-BE49-F238E27FC236}">
                <a16:creationId xmlns:a16="http://schemas.microsoft.com/office/drawing/2014/main" id="{CA40EC4F-2C66-4152-BCC9-5F620F62F447}"/>
              </a:ext>
            </a:extLst>
          </p:cNvPr>
          <p:cNvSpPr>
            <a:spLocks noGrp="1"/>
          </p:cNvSpPr>
          <p:nvPr>
            <p:ph type="dt" sz="half" idx="10"/>
          </p:nvPr>
        </p:nvSpPr>
        <p:spPr>
          <a:xfrm>
            <a:off x="1628712" y="2560320"/>
            <a:ext cx="4467288" cy="481263"/>
          </a:xfrm>
        </p:spPr>
        <p:txBody>
          <a:bodyPr/>
          <a:lstStyle/>
          <a:p>
            <a:r>
              <a:rPr lang="en-US" dirty="0"/>
              <a:t>Paul FitzGerald</a:t>
            </a:r>
          </a:p>
          <a:p>
            <a:fld id="{5BE6D354-99C5-404C-B6A2-01FFCCA0E449}" type="datetime4">
              <a:rPr lang="en-US" smtClean="0"/>
              <a:t>September 12, 2022</a:t>
            </a:fld>
            <a:endParaRPr lang="en-CA" dirty="0"/>
          </a:p>
        </p:txBody>
      </p:sp>
    </p:spTree>
    <p:extLst>
      <p:ext uri="{BB962C8B-B14F-4D97-AF65-F5344CB8AC3E}">
        <p14:creationId xmlns:p14="http://schemas.microsoft.com/office/powerpoint/2010/main" val="5059182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Number of views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613602" y="1811219"/>
            <a:ext cx="1069308"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 views</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596082" y="1811219"/>
            <a:ext cx="129887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1000 views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9902" y="2154050"/>
            <a:ext cx="3640666" cy="3657600"/>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598569" y="1811219"/>
            <a:ext cx="1069308"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360 views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37417" y="2154050"/>
            <a:ext cx="3640666" cy="365760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84227" y="2154049"/>
            <a:ext cx="3649133" cy="3657600"/>
          </a:xfrm>
          <a:prstGeom prst="rect">
            <a:avLst/>
          </a:prstGeom>
        </p:spPr>
      </p:pic>
      <p:pic>
        <p:nvPicPr>
          <p:cNvPr id="3" name="Picture 2">
            <a:extLst>
              <a:ext uri="{FF2B5EF4-FFF2-40B4-BE49-F238E27FC236}">
                <a16:creationId xmlns:a16="http://schemas.microsoft.com/office/drawing/2014/main" id="{14DE73D4-23D3-4BDF-9B60-3D9687DCB6B9}"/>
              </a:ext>
            </a:extLst>
          </p:cNvPr>
          <p:cNvPicPr>
            <a:picLocks noChangeAspect="1"/>
          </p:cNvPicPr>
          <p:nvPr/>
        </p:nvPicPr>
        <p:blipFill>
          <a:blip r:embed="rId5"/>
          <a:stretch>
            <a:fillRect/>
          </a:stretch>
        </p:blipFill>
        <p:spPr>
          <a:xfrm>
            <a:off x="7451739" y="412934"/>
            <a:ext cx="1488416" cy="1604876"/>
          </a:xfrm>
          <a:prstGeom prst="rect">
            <a:avLst/>
          </a:prstGeom>
        </p:spPr>
      </p:pic>
      <p:sp>
        <p:nvSpPr>
          <p:cNvPr id="13" name="TextBox 12">
            <a:extLst>
              <a:ext uri="{FF2B5EF4-FFF2-40B4-BE49-F238E27FC236}">
                <a16:creationId xmlns:a16="http://schemas.microsoft.com/office/drawing/2014/main" id="{D3E7819F-96C6-423B-B7ED-800BD5262ADC}"/>
              </a:ext>
            </a:extLst>
          </p:cNvPr>
          <p:cNvSpPr txBox="1"/>
          <p:nvPr/>
        </p:nvSpPr>
        <p:spPr>
          <a:xfrm>
            <a:off x="8529895" y="539005"/>
            <a:ext cx="403472" cy="161583"/>
          </a:xfrm>
          <a:prstGeom prst="rect">
            <a:avLst/>
          </a:prstGeom>
          <a:noFill/>
        </p:spPr>
        <p:txBody>
          <a:bodyPr wrap="square" lIns="0" tIns="0" rIns="0" bIns="0" rtlCol="0">
            <a:spAutoFit/>
          </a:bodyPr>
          <a:lstStyle/>
          <a:p>
            <a:pPr algn="ctr"/>
            <a:r>
              <a:rPr lang="en-US" sz="1050" b="1" dirty="0">
                <a:solidFill>
                  <a:srgbClr val="FFFF00"/>
                </a:solidFill>
              </a:rPr>
              <a:t>ROI 2</a:t>
            </a:r>
          </a:p>
        </p:txBody>
      </p:sp>
      <p:pic>
        <p:nvPicPr>
          <p:cNvPr id="8" name="Picture 7">
            <a:extLst>
              <a:ext uri="{FF2B5EF4-FFF2-40B4-BE49-F238E27FC236}">
                <a16:creationId xmlns:a16="http://schemas.microsoft.com/office/drawing/2014/main" id="{DE7BE15E-F684-4D8A-9506-801AF76FE6A0}"/>
              </a:ext>
            </a:extLst>
          </p:cNvPr>
          <p:cNvPicPr>
            <a:picLocks noChangeAspect="1"/>
          </p:cNvPicPr>
          <p:nvPr/>
        </p:nvPicPr>
        <p:blipFill>
          <a:blip r:embed="rId6"/>
          <a:stretch>
            <a:fillRect/>
          </a:stretch>
        </p:blipFill>
        <p:spPr>
          <a:xfrm>
            <a:off x="3429577" y="412934"/>
            <a:ext cx="1488416" cy="1604876"/>
          </a:xfrm>
          <a:prstGeom prst="rect">
            <a:avLst/>
          </a:prstGeom>
        </p:spPr>
      </p:pic>
      <p:sp>
        <p:nvSpPr>
          <p:cNvPr id="16" name="TextBox 15">
            <a:extLst>
              <a:ext uri="{FF2B5EF4-FFF2-40B4-BE49-F238E27FC236}">
                <a16:creationId xmlns:a16="http://schemas.microsoft.com/office/drawing/2014/main" id="{85E3D7F5-6AEC-4C18-98BD-3409230FD2EF}"/>
              </a:ext>
            </a:extLst>
          </p:cNvPr>
          <p:cNvSpPr txBox="1"/>
          <p:nvPr/>
        </p:nvSpPr>
        <p:spPr>
          <a:xfrm>
            <a:off x="3477096" y="539005"/>
            <a:ext cx="403472" cy="161583"/>
          </a:xfrm>
          <a:prstGeom prst="rect">
            <a:avLst/>
          </a:prstGeom>
          <a:noFill/>
        </p:spPr>
        <p:txBody>
          <a:bodyPr wrap="square" lIns="0" tIns="0" rIns="0" bIns="0" rtlCol="0">
            <a:spAutoFit/>
          </a:bodyPr>
          <a:lstStyle/>
          <a:p>
            <a:pPr algn="ctr"/>
            <a:r>
              <a:rPr lang="en-US" sz="1050" b="1" dirty="0">
                <a:solidFill>
                  <a:srgbClr val="FFFF00"/>
                </a:solidFill>
              </a:rPr>
              <a:t>ROI 1</a:t>
            </a:r>
          </a:p>
        </p:txBody>
      </p:sp>
      <p:sp>
        <p:nvSpPr>
          <p:cNvPr id="17" name="TextBox 16">
            <a:extLst>
              <a:ext uri="{FF2B5EF4-FFF2-40B4-BE49-F238E27FC236}">
                <a16:creationId xmlns:a16="http://schemas.microsoft.com/office/drawing/2014/main" id="{B99C06CC-482F-43BF-9D53-4CD3CF0FF66A}"/>
              </a:ext>
            </a:extLst>
          </p:cNvPr>
          <p:cNvSpPr txBox="1"/>
          <p:nvPr/>
        </p:nvSpPr>
        <p:spPr>
          <a:xfrm>
            <a:off x="2803725" y="2445963"/>
            <a:ext cx="1027548" cy="323165"/>
          </a:xfrm>
          <a:prstGeom prst="rect">
            <a:avLst/>
          </a:prstGeom>
          <a:noFill/>
        </p:spPr>
        <p:txBody>
          <a:bodyPr wrap="square" lIns="0" tIns="0" rIns="0" bIns="0" rtlCol="0">
            <a:spAutoFit/>
          </a:bodyPr>
          <a:lstStyle/>
          <a:p>
            <a:pPr algn="ctr"/>
            <a:r>
              <a:rPr lang="en-US" sz="1050" b="1" dirty="0">
                <a:solidFill>
                  <a:srgbClr val="FFFF00"/>
                </a:solidFill>
              </a:rPr>
              <a:t>Mean = -9.8 HU</a:t>
            </a:r>
            <a:br>
              <a:rPr lang="en-US" sz="1050" b="1" dirty="0">
                <a:solidFill>
                  <a:srgbClr val="FFFF00"/>
                </a:solidFill>
              </a:rPr>
            </a:br>
            <a:r>
              <a:rPr lang="en-US" sz="1050" b="1" dirty="0" err="1">
                <a:solidFill>
                  <a:srgbClr val="FFFF00"/>
                </a:solidFill>
              </a:rPr>
              <a:t>s.d.</a:t>
            </a:r>
            <a:r>
              <a:rPr lang="en-US" sz="1050" b="1" dirty="0">
                <a:solidFill>
                  <a:srgbClr val="FFFF00"/>
                </a:solidFill>
              </a:rPr>
              <a:t> = 133.5 HU</a:t>
            </a:r>
          </a:p>
        </p:txBody>
      </p:sp>
      <p:sp>
        <p:nvSpPr>
          <p:cNvPr id="20" name="TextBox 19">
            <a:extLst>
              <a:ext uri="{FF2B5EF4-FFF2-40B4-BE49-F238E27FC236}">
                <a16:creationId xmlns:a16="http://schemas.microsoft.com/office/drawing/2014/main" id="{9AA361AD-979B-4016-840F-9796B30D5B97}"/>
              </a:ext>
            </a:extLst>
          </p:cNvPr>
          <p:cNvSpPr txBox="1"/>
          <p:nvPr/>
        </p:nvSpPr>
        <p:spPr>
          <a:xfrm>
            <a:off x="6734280" y="2445963"/>
            <a:ext cx="1027548" cy="323165"/>
          </a:xfrm>
          <a:prstGeom prst="rect">
            <a:avLst/>
          </a:prstGeom>
          <a:noFill/>
        </p:spPr>
        <p:txBody>
          <a:bodyPr wrap="square" lIns="0" tIns="0" rIns="0" bIns="0" rtlCol="0">
            <a:spAutoFit/>
          </a:bodyPr>
          <a:lstStyle/>
          <a:p>
            <a:pPr algn="ctr"/>
            <a:r>
              <a:rPr lang="en-US" sz="1050" b="1" dirty="0">
                <a:solidFill>
                  <a:srgbClr val="FFFF00"/>
                </a:solidFill>
              </a:rPr>
              <a:t>Mean = -9.6 HU</a:t>
            </a:r>
            <a:br>
              <a:rPr lang="en-US" sz="1050" b="1" dirty="0">
                <a:solidFill>
                  <a:srgbClr val="FFFF00"/>
                </a:solidFill>
              </a:rPr>
            </a:br>
            <a:r>
              <a:rPr lang="en-US" sz="1050" b="1" dirty="0" err="1">
                <a:solidFill>
                  <a:srgbClr val="FFFF00"/>
                </a:solidFill>
              </a:rPr>
              <a:t>s.d.</a:t>
            </a:r>
            <a:r>
              <a:rPr lang="en-US" sz="1050" b="1" dirty="0">
                <a:solidFill>
                  <a:srgbClr val="FFFF00"/>
                </a:solidFill>
              </a:rPr>
              <a:t> = 44.1 HU</a:t>
            </a:r>
          </a:p>
        </p:txBody>
      </p:sp>
      <p:sp>
        <p:nvSpPr>
          <p:cNvPr id="22" name="TextBox 21">
            <a:extLst>
              <a:ext uri="{FF2B5EF4-FFF2-40B4-BE49-F238E27FC236}">
                <a16:creationId xmlns:a16="http://schemas.microsoft.com/office/drawing/2014/main" id="{7F16150D-083B-485D-996E-75A62622A9E0}"/>
              </a:ext>
            </a:extLst>
          </p:cNvPr>
          <p:cNvSpPr txBox="1"/>
          <p:nvPr/>
        </p:nvSpPr>
        <p:spPr>
          <a:xfrm>
            <a:off x="10794489" y="2415933"/>
            <a:ext cx="1027548" cy="323165"/>
          </a:xfrm>
          <a:prstGeom prst="rect">
            <a:avLst/>
          </a:prstGeom>
          <a:noFill/>
        </p:spPr>
        <p:txBody>
          <a:bodyPr wrap="square" lIns="0" tIns="0" rIns="0" bIns="0" rtlCol="0">
            <a:spAutoFit/>
          </a:bodyPr>
          <a:lstStyle/>
          <a:p>
            <a:pPr algn="ctr"/>
            <a:r>
              <a:rPr lang="en-US" sz="1050" b="1" dirty="0">
                <a:solidFill>
                  <a:srgbClr val="FFFF00"/>
                </a:solidFill>
              </a:rPr>
              <a:t>Mean = -9.8 HU</a:t>
            </a:r>
            <a:br>
              <a:rPr lang="en-US" sz="1050" b="1" dirty="0">
                <a:solidFill>
                  <a:srgbClr val="FFFF00"/>
                </a:solidFill>
              </a:rPr>
            </a:br>
            <a:r>
              <a:rPr lang="en-US" sz="1050" b="1" dirty="0" err="1">
                <a:solidFill>
                  <a:srgbClr val="FFFF00"/>
                </a:solidFill>
              </a:rPr>
              <a:t>s.d.</a:t>
            </a:r>
            <a:r>
              <a:rPr lang="en-US" sz="1050" b="1" dirty="0">
                <a:solidFill>
                  <a:srgbClr val="FFFF00"/>
                </a:solidFill>
              </a:rPr>
              <a:t> = 32.0 HU</a:t>
            </a:r>
          </a:p>
        </p:txBody>
      </p:sp>
      <p:sp>
        <p:nvSpPr>
          <p:cNvPr id="29" name="TextBox 28">
            <a:extLst>
              <a:ext uri="{FF2B5EF4-FFF2-40B4-BE49-F238E27FC236}">
                <a16:creationId xmlns:a16="http://schemas.microsoft.com/office/drawing/2014/main" id="{AA5B7E74-F11D-4083-A6E1-C26B133858B6}"/>
              </a:ext>
            </a:extLst>
          </p:cNvPr>
          <p:cNvSpPr txBox="1"/>
          <p:nvPr/>
        </p:nvSpPr>
        <p:spPr>
          <a:xfrm>
            <a:off x="8731631" y="2430948"/>
            <a:ext cx="1027548" cy="323165"/>
          </a:xfrm>
          <a:prstGeom prst="rect">
            <a:avLst/>
          </a:prstGeom>
          <a:noFill/>
        </p:spPr>
        <p:txBody>
          <a:bodyPr wrap="square" lIns="0" tIns="0" rIns="0" bIns="0" rtlCol="0">
            <a:spAutoFit/>
          </a:bodyPr>
          <a:lstStyle/>
          <a:p>
            <a:pPr algn="ctr"/>
            <a:r>
              <a:rPr lang="en-US" sz="1050" b="1" dirty="0">
                <a:solidFill>
                  <a:srgbClr val="FFFF00"/>
                </a:solidFill>
              </a:rPr>
              <a:t>Mean = 0.6 HU</a:t>
            </a:r>
            <a:br>
              <a:rPr lang="en-US" sz="1050" b="1" dirty="0">
                <a:solidFill>
                  <a:srgbClr val="FFFF00"/>
                </a:solidFill>
              </a:rPr>
            </a:br>
            <a:r>
              <a:rPr lang="en-US" sz="1050" b="1" dirty="0" err="1">
                <a:solidFill>
                  <a:srgbClr val="FFFF00"/>
                </a:solidFill>
              </a:rPr>
              <a:t>s.d.</a:t>
            </a:r>
            <a:r>
              <a:rPr lang="en-US" sz="1050" b="1" dirty="0">
                <a:solidFill>
                  <a:srgbClr val="FFFF00"/>
                </a:solidFill>
              </a:rPr>
              <a:t> = 39.0 HU</a:t>
            </a:r>
          </a:p>
        </p:txBody>
      </p:sp>
      <p:sp>
        <p:nvSpPr>
          <p:cNvPr id="30" name="TextBox 29">
            <a:extLst>
              <a:ext uri="{FF2B5EF4-FFF2-40B4-BE49-F238E27FC236}">
                <a16:creationId xmlns:a16="http://schemas.microsoft.com/office/drawing/2014/main" id="{5E6D93B9-E104-45CA-9A93-363CF2320A03}"/>
              </a:ext>
            </a:extLst>
          </p:cNvPr>
          <p:cNvSpPr txBox="1"/>
          <p:nvPr/>
        </p:nvSpPr>
        <p:spPr>
          <a:xfrm>
            <a:off x="4650648" y="2405649"/>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38.6 HU</a:t>
            </a:r>
          </a:p>
        </p:txBody>
      </p:sp>
      <p:sp>
        <p:nvSpPr>
          <p:cNvPr id="31" name="TextBox 30">
            <a:extLst>
              <a:ext uri="{FF2B5EF4-FFF2-40B4-BE49-F238E27FC236}">
                <a16:creationId xmlns:a16="http://schemas.microsoft.com/office/drawing/2014/main" id="{6C95EAD8-E922-4557-8CC1-F33304C969F4}"/>
              </a:ext>
            </a:extLst>
          </p:cNvPr>
          <p:cNvSpPr txBox="1"/>
          <p:nvPr/>
        </p:nvSpPr>
        <p:spPr>
          <a:xfrm>
            <a:off x="629544" y="2405648"/>
            <a:ext cx="1027548" cy="323165"/>
          </a:xfrm>
          <a:prstGeom prst="rect">
            <a:avLst/>
          </a:prstGeom>
          <a:noFill/>
        </p:spPr>
        <p:txBody>
          <a:bodyPr wrap="square" lIns="0" tIns="0" rIns="0" bIns="0" rtlCol="0">
            <a:spAutoFit/>
          </a:bodyPr>
          <a:lstStyle/>
          <a:p>
            <a:pPr algn="ctr"/>
            <a:r>
              <a:rPr lang="en-US" sz="1050" b="1" dirty="0">
                <a:solidFill>
                  <a:srgbClr val="FFFF00"/>
                </a:solidFill>
              </a:rPr>
              <a:t>Mean = 0.9 HU</a:t>
            </a:r>
            <a:br>
              <a:rPr lang="en-US" sz="1050" b="1" dirty="0">
                <a:solidFill>
                  <a:srgbClr val="FFFF00"/>
                </a:solidFill>
              </a:rPr>
            </a:br>
            <a:r>
              <a:rPr lang="en-US" sz="1050" b="1" dirty="0" err="1">
                <a:solidFill>
                  <a:srgbClr val="FFFF00"/>
                </a:solidFill>
              </a:rPr>
              <a:t>s.d.</a:t>
            </a:r>
            <a:r>
              <a:rPr lang="en-US" sz="1050" b="1" dirty="0">
                <a:solidFill>
                  <a:srgbClr val="FFFF00"/>
                </a:solidFill>
              </a:rPr>
              <a:t> = 65.5 HU</a:t>
            </a:r>
          </a:p>
        </p:txBody>
      </p:sp>
    </p:spTree>
    <p:extLst>
      <p:ext uri="{BB962C8B-B14F-4D97-AF65-F5344CB8AC3E}">
        <p14:creationId xmlns:p14="http://schemas.microsoft.com/office/powerpoint/2010/main" val="23877338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Number of views evaluation </a:t>
            </a:r>
            <a:r>
              <a:rPr lang="en-US" b="1" dirty="0">
                <a:solidFill>
                  <a:srgbClr val="FF0000"/>
                </a:solidFill>
              </a:rPr>
              <a:t>#2</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613602" y="1811219"/>
            <a:ext cx="1069308"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 views</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596082" y="1811219"/>
            <a:ext cx="129887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1000 views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9902" y="2154050"/>
            <a:ext cx="3640666" cy="365759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598569" y="1811219"/>
            <a:ext cx="1069308"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360 views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237417" y="2154050"/>
            <a:ext cx="3640666" cy="3657599"/>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284227" y="2154049"/>
            <a:ext cx="3649133" cy="3657599"/>
          </a:xfrm>
          <a:prstGeom prst="rect">
            <a:avLst/>
          </a:prstGeom>
        </p:spPr>
      </p:pic>
      <p:pic>
        <p:nvPicPr>
          <p:cNvPr id="3" name="Picture 2">
            <a:extLst>
              <a:ext uri="{FF2B5EF4-FFF2-40B4-BE49-F238E27FC236}">
                <a16:creationId xmlns:a16="http://schemas.microsoft.com/office/drawing/2014/main" id="{14DE73D4-23D3-4BDF-9B60-3D9687DCB6B9}"/>
              </a:ext>
            </a:extLst>
          </p:cNvPr>
          <p:cNvPicPr>
            <a:picLocks noChangeAspect="1"/>
          </p:cNvPicPr>
          <p:nvPr/>
        </p:nvPicPr>
        <p:blipFill>
          <a:blip r:embed="rId5"/>
          <a:stretch>
            <a:fillRect/>
          </a:stretch>
        </p:blipFill>
        <p:spPr>
          <a:xfrm>
            <a:off x="7451739" y="412934"/>
            <a:ext cx="1488416" cy="1604876"/>
          </a:xfrm>
          <a:prstGeom prst="rect">
            <a:avLst/>
          </a:prstGeom>
        </p:spPr>
      </p:pic>
      <p:sp>
        <p:nvSpPr>
          <p:cNvPr id="13" name="TextBox 12">
            <a:extLst>
              <a:ext uri="{FF2B5EF4-FFF2-40B4-BE49-F238E27FC236}">
                <a16:creationId xmlns:a16="http://schemas.microsoft.com/office/drawing/2014/main" id="{D3E7819F-96C6-423B-B7ED-800BD5262ADC}"/>
              </a:ext>
            </a:extLst>
          </p:cNvPr>
          <p:cNvSpPr txBox="1"/>
          <p:nvPr/>
        </p:nvSpPr>
        <p:spPr>
          <a:xfrm>
            <a:off x="8529895" y="539005"/>
            <a:ext cx="403472" cy="161583"/>
          </a:xfrm>
          <a:prstGeom prst="rect">
            <a:avLst/>
          </a:prstGeom>
          <a:noFill/>
        </p:spPr>
        <p:txBody>
          <a:bodyPr wrap="square" lIns="0" tIns="0" rIns="0" bIns="0" rtlCol="0">
            <a:spAutoFit/>
          </a:bodyPr>
          <a:lstStyle/>
          <a:p>
            <a:pPr algn="ctr"/>
            <a:r>
              <a:rPr lang="en-US" sz="1050" b="1" dirty="0">
                <a:solidFill>
                  <a:srgbClr val="FFFF00"/>
                </a:solidFill>
              </a:rPr>
              <a:t>ROI 2</a:t>
            </a:r>
          </a:p>
        </p:txBody>
      </p:sp>
      <p:pic>
        <p:nvPicPr>
          <p:cNvPr id="8" name="Picture 7">
            <a:extLst>
              <a:ext uri="{FF2B5EF4-FFF2-40B4-BE49-F238E27FC236}">
                <a16:creationId xmlns:a16="http://schemas.microsoft.com/office/drawing/2014/main" id="{DE7BE15E-F684-4D8A-9506-801AF76FE6A0}"/>
              </a:ext>
            </a:extLst>
          </p:cNvPr>
          <p:cNvPicPr>
            <a:picLocks noChangeAspect="1"/>
          </p:cNvPicPr>
          <p:nvPr/>
        </p:nvPicPr>
        <p:blipFill>
          <a:blip r:embed="rId6"/>
          <a:stretch>
            <a:fillRect/>
          </a:stretch>
        </p:blipFill>
        <p:spPr>
          <a:xfrm>
            <a:off x="3429577" y="412934"/>
            <a:ext cx="1488416" cy="1604876"/>
          </a:xfrm>
          <a:prstGeom prst="rect">
            <a:avLst/>
          </a:prstGeom>
        </p:spPr>
      </p:pic>
      <p:sp>
        <p:nvSpPr>
          <p:cNvPr id="16" name="TextBox 15">
            <a:extLst>
              <a:ext uri="{FF2B5EF4-FFF2-40B4-BE49-F238E27FC236}">
                <a16:creationId xmlns:a16="http://schemas.microsoft.com/office/drawing/2014/main" id="{85E3D7F5-6AEC-4C18-98BD-3409230FD2EF}"/>
              </a:ext>
            </a:extLst>
          </p:cNvPr>
          <p:cNvSpPr txBox="1"/>
          <p:nvPr/>
        </p:nvSpPr>
        <p:spPr>
          <a:xfrm>
            <a:off x="3477096" y="539005"/>
            <a:ext cx="403472" cy="161583"/>
          </a:xfrm>
          <a:prstGeom prst="rect">
            <a:avLst/>
          </a:prstGeom>
          <a:noFill/>
        </p:spPr>
        <p:txBody>
          <a:bodyPr wrap="square" lIns="0" tIns="0" rIns="0" bIns="0" rtlCol="0">
            <a:spAutoFit/>
          </a:bodyPr>
          <a:lstStyle/>
          <a:p>
            <a:pPr algn="ctr"/>
            <a:r>
              <a:rPr lang="en-US" sz="1050" b="1" dirty="0">
                <a:solidFill>
                  <a:srgbClr val="FFFF00"/>
                </a:solidFill>
              </a:rPr>
              <a:t>ROI 1</a:t>
            </a:r>
          </a:p>
        </p:txBody>
      </p:sp>
      <p:sp>
        <p:nvSpPr>
          <p:cNvPr id="17" name="TextBox 16">
            <a:extLst>
              <a:ext uri="{FF2B5EF4-FFF2-40B4-BE49-F238E27FC236}">
                <a16:creationId xmlns:a16="http://schemas.microsoft.com/office/drawing/2014/main" id="{B99C06CC-482F-43BF-9D53-4CD3CF0FF66A}"/>
              </a:ext>
            </a:extLst>
          </p:cNvPr>
          <p:cNvSpPr txBox="1"/>
          <p:nvPr/>
        </p:nvSpPr>
        <p:spPr>
          <a:xfrm>
            <a:off x="2803725" y="2445963"/>
            <a:ext cx="1027548" cy="323165"/>
          </a:xfrm>
          <a:prstGeom prst="rect">
            <a:avLst/>
          </a:prstGeom>
          <a:noFill/>
        </p:spPr>
        <p:txBody>
          <a:bodyPr wrap="square" lIns="0" tIns="0" rIns="0" bIns="0" rtlCol="0">
            <a:spAutoFit/>
          </a:bodyPr>
          <a:lstStyle/>
          <a:p>
            <a:pPr algn="ctr"/>
            <a:r>
              <a:rPr lang="en-US" sz="1050" b="1" dirty="0">
                <a:solidFill>
                  <a:srgbClr val="FFFF00"/>
                </a:solidFill>
              </a:rPr>
              <a:t>Mean = -9.8 HU</a:t>
            </a:r>
            <a:br>
              <a:rPr lang="en-US" sz="1050" b="1" dirty="0">
                <a:solidFill>
                  <a:srgbClr val="FFFF00"/>
                </a:solidFill>
              </a:rPr>
            </a:br>
            <a:r>
              <a:rPr lang="en-US" sz="1050" b="1" dirty="0" err="1">
                <a:solidFill>
                  <a:srgbClr val="FFFF00"/>
                </a:solidFill>
              </a:rPr>
              <a:t>s.d.</a:t>
            </a:r>
            <a:r>
              <a:rPr lang="en-US" sz="1050" b="1" dirty="0">
                <a:solidFill>
                  <a:srgbClr val="FFFF00"/>
                </a:solidFill>
              </a:rPr>
              <a:t> = 133.5 HU</a:t>
            </a:r>
          </a:p>
        </p:txBody>
      </p:sp>
      <p:sp>
        <p:nvSpPr>
          <p:cNvPr id="20" name="TextBox 19">
            <a:extLst>
              <a:ext uri="{FF2B5EF4-FFF2-40B4-BE49-F238E27FC236}">
                <a16:creationId xmlns:a16="http://schemas.microsoft.com/office/drawing/2014/main" id="{9AA361AD-979B-4016-840F-9796B30D5B97}"/>
              </a:ext>
            </a:extLst>
          </p:cNvPr>
          <p:cNvSpPr txBox="1"/>
          <p:nvPr/>
        </p:nvSpPr>
        <p:spPr>
          <a:xfrm>
            <a:off x="6734280" y="2445963"/>
            <a:ext cx="1027548" cy="323165"/>
          </a:xfrm>
          <a:prstGeom prst="rect">
            <a:avLst/>
          </a:prstGeom>
          <a:noFill/>
        </p:spPr>
        <p:txBody>
          <a:bodyPr wrap="square" lIns="0" tIns="0" rIns="0" bIns="0" rtlCol="0">
            <a:spAutoFit/>
          </a:bodyPr>
          <a:lstStyle/>
          <a:p>
            <a:pPr algn="ctr"/>
            <a:r>
              <a:rPr lang="en-US" sz="1050" b="1" dirty="0">
                <a:solidFill>
                  <a:srgbClr val="FFFF00"/>
                </a:solidFill>
              </a:rPr>
              <a:t>Mean = -9.6 HU</a:t>
            </a:r>
            <a:br>
              <a:rPr lang="en-US" sz="1050" b="1" dirty="0">
                <a:solidFill>
                  <a:srgbClr val="FFFF00"/>
                </a:solidFill>
              </a:rPr>
            </a:br>
            <a:r>
              <a:rPr lang="en-US" sz="1050" b="1" dirty="0" err="1">
                <a:solidFill>
                  <a:srgbClr val="FFFF00"/>
                </a:solidFill>
              </a:rPr>
              <a:t>s.d.</a:t>
            </a:r>
            <a:r>
              <a:rPr lang="en-US" sz="1050" b="1" dirty="0">
                <a:solidFill>
                  <a:srgbClr val="FFFF00"/>
                </a:solidFill>
              </a:rPr>
              <a:t> = 44.1 HU</a:t>
            </a:r>
          </a:p>
        </p:txBody>
      </p:sp>
      <p:sp>
        <p:nvSpPr>
          <p:cNvPr id="22" name="TextBox 21">
            <a:extLst>
              <a:ext uri="{FF2B5EF4-FFF2-40B4-BE49-F238E27FC236}">
                <a16:creationId xmlns:a16="http://schemas.microsoft.com/office/drawing/2014/main" id="{7F16150D-083B-485D-996E-75A62622A9E0}"/>
              </a:ext>
            </a:extLst>
          </p:cNvPr>
          <p:cNvSpPr txBox="1"/>
          <p:nvPr/>
        </p:nvSpPr>
        <p:spPr>
          <a:xfrm>
            <a:off x="10794489" y="2415933"/>
            <a:ext cx="1027548" cy="323165"/>
          </a:xfrm>
          <a:prstGeom prst="rect">
            <a:avLst/>
          </a:prstGeom>
          <a:noFill/>
        </p:spPr>
        <p:txBody>
          <a:bodyPr wrap="square" lIns="0" tIns="0" rIns="0" bIns="0" rtlCol="0">
            <a:spAutoFit/>
          </a:bodyPr>
          <a:lstStyle/>
          <a:p>
            <a:pPr algn="ctr"/>
            <a:r>
              <a:rPr lang="en-US" sz="1050" b="1" dirty="0">
                <a:solidFill>
                  <a:srgbClr val="FFFF00"/>
                </a:solidFill>
              </a:rPr>
              <a:t>Mean = -9.8 HU</a:t>
            </a:r>
            <a:br>
              <a:rPr lang="en-US" sz="1050" b="1" dirty="0">
                <a:solidFill>
                  <a:srgbClr val="FFFF00"/>
                </a:solidFill>
              </a:rPr>
            </a:br>
            <a:r>
              <a:rPr lang="en-US" sz="1050" b="1" dirty="0" err="1">
                <a:solidFill>
                  <a:srgbClr val="FFFF00"/>
                </a:solidFill>
              </a:rPr>
              <a:t>s.d.</a:t>
            </a:r>
            <a:r>
              <a:rPr lang="en-US" sz="1050" b="1" dirty="0">
                <a:solidFill>
                  <a:srgbClr val="FFFF00"/>
                </a:solidFill>
              </a:rPr>
              <a:t> = 32.0 HU</a:t>
            </a:r>
          </a:p>
        </p:txBody>
      </p:sp>
      <p:sp>
        <p:nvSpPr>
          <p:cNvPr id="23" name="TextBox 22">
            <a:extLst>
              <a:ext uri="{FF2B5EF4-FFF2-40B4-BE49-F238E27FC236}">
                <a16:creationId xmlns:a16="http://schemas.microsoft.com/office/drawing/2014/main" id="{62170A7B-6183-4C4E-8BF7-5B58B2184A08}"/>
              </a:ext>
            </a:extLst>
          </p:cNvPr>
          <p:cNvSpPr txBox="1"/>
          <p:nvPr/>
        </p:nvSpPr>
        <p:spPr>
          <a:xfrm>
            <a:off x="8731631" y="2430948"/>
            <a:ext cx="1027548" cy="323165"/>
          </a:xfrm>
          <a:prstGeom prst="rect">
            <a:avLst/>
          </a:prstGeom>
          <a:noFill/>
        </p:spPr>
        <p:txBody>
          <a:bodyPr wrap="square" lIns="0" tIns="0" rIns="0" bIns="0" rtlCol="0">
            <a:spAutoFit/>
          </a:bodyPr>
          <a:lstStyle/>
          <a:p>
            <a:pPr algn="ctr"/>
            <a:r>
              <a:rPr lang="en-US" sz="1050" b="1" dirty="0">
                <a:solidFill>
                  <a:srgbClr val="FFFF00"/>
                </a:solidFill>
              </a:rPr>
              <a:t>Mean = 0.6 HU</a:t>
            </a:r>
            <a:br>
              <a:rPr lang="en-US" sz="1050" b="1" dirty="0">
                <a:solidFill>
                  <a:srgbClr val="FFFF00"/>
                </a:solidFill>
              </a:rPr>
            </a:br>
            <a:r>
              <a:rPr lang="en-US" sz="1050" b="1" dirty="0" err="1">
                <a:solidFill>
                  <a:srgbClr val="FFFF00"/>
                </a:solidFill>
              </a:rPr>
              <a:t>s.d.</a:t>
            </a:r>
            <a:r>
              <a:rPr lang="en-US" sz="1050" b="1" dirty="0">
                <a:solidFill>
                  <a:srgbClr val="FFFF00"/>
                </a:solidFill>
              </a:rPr>
              <a:t> = 39.0 HU</a:t>
            </a:r>
          </a:p>
        </p:txBody>
      </p:sp>
      <p:sp>
        <p:nvSpPr>
          <p:cNvPr id="24" name="TextBox 23">
            <a:extLst>
              <a:ext uri="{FF2B5EF4-FFF2-40B4-BE49-F238E27FC236}">
                <a16:creationId xmlns:a16="http://schemas.microsoft.com/office/drawing/2014/main" id="{D6E09C4C-DCE6-4D55-A456-5A6C6B497DDB}"/>
              </a:ext>
            </a:extLst>
          </p:cNvPr>
          <p:cNvSpPr txBox="1"/>
          <p:nvPr/>
        </p:nvSpPr>
        <p:spPr>
          <a:xfrm>
            <a:off x="4650648" y="2405649"/>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38.6 HU</a:t>
            </a:r>
          </a:p>
        </p:txBody>
      </p:sp>
      <p:sp>
        <p:nvSpPr>
          <p:cNvPr id="25" name="TextBox 24">
            <a:extLst>
              <a:ext uri="{FF2B5EF4-FFF2-40B4-BE49-F238E27FC236}">
                <a16:creationId xmlns:a16="http://schemas.microsoft.com/office/drawing/2014/main" id="{E0B0CE78-E94A-4197-BBCF-454924B1C37E}"/>
              </a:ext>
            </a:extLst>
          </p:cNvPr>
          <p:cNvSpPr txBox="1"/>
          <p:nvPr/>
        </p:nvSpPr>
        <p:spPr>
          <a:xfrm>
            <a:off x="629544" y="2405648"/>
            <a:ext cx="1027548" cy="323165"/>
          </a:xfrm>
          <a:prstGeom prst="rect">
            <a:avLst/>
          </a:prstGeom>
          <a:noFill/>
        </p:spPr>
        <p:txBody>
          <a:bodyPr wrap="square" lIns="0" tIns="0" rIns="0" bIns="0" rtlCol="0">
            <a:spAutoFit/>
          </a:bodyPr>
          <a:lstStyle/>
          <a:p>
            <a:pPr algn="ctr"/>
            <a:r>
              <a:rPr lang="en-US" sz="1050" b="1" dirty="0">
                <a:solidFill>
                  <a:srgbClr val="FFFF00"/>
                </a:solidFill>
              </a:rPr>
              <a:t>Mean = 0.9 HU</a:t>
            </a:r>
            <a:br>
              <a:rPr lang="en-US" sz="1050" b="1" dirty="0">
                <a:solidFill>
                  <a:srgbClr val="FFFF00"/>
                </a:solidFill>
              </a:rPr>
            </a:br>
            <a:r>
              <a:rPr lang="en-US" sz="1050" b="1" dirty="0" err="1">
                <a:solidFill>
                  <a:srgbClr val="FFFF00"/>
                </a:solidFill>
              </a:rPr>
              <a:t>s.d.</a:t>
            </a:r>
            <a:r>
              <a:rPr lang="en-US" sz="1050" b="1" dirty="0">
                <a:solidFill>
                  <a:srgbClr val="FFFF00"/>
                </a:solidFill>
              </a:rPr>
              <a:t> = 65.5 HU</a:t>
            </a:r>
          </a:p>
        </p:txBody>
      </p:sp>
      <p:sp>
        <p:nvSpPr>
          <p:cNvPr id="26" name="TextBox 25">
            <a:extLst>
              <a:ext uri="{FF2B5EF4-FFF2-40B4-BE49-F238E27FC236}">
                <a16:creationId xmlns:a16="http://schemas.microsoft.com/office/drawing/2014/main" id="{351FCCCD-AC48-4F46-B59B-0FC5376B0E0A}"/>
              </a:ext>
            </a:extLst>
          </p:cNvPr>
          <p:cNvSpPr txBox="1"/>
          <p:nvPr/>
        </p:nvSpPr>
        <p:spPr>
          <a:xfrm>
            <a:off x="5582226" y="545177"/>
            <a:ext cx="1038446" cy="830997"/>
          </a:xfrm>
          <a:prstGeom prst="rect">
            <a:avLst/>
          </a:prstGeom>
          <a:noFill/>
        </p:spPr>
        <p:txBody>
          <a:bodyPr wrap="square" lIns="0" tIns="0" rIns="0" bIns="0" rtlCol="0">
            <a:spAutoFit/>
          </a:bodyPr>
          <a:lstStyle/>
          <a:p>
            <a:pPr algn="ctr"/>
            <a:r>
              <a:rPr lang="en-US" b="1" dirty="0">
                <a:solidFill>
                  <a:srgbClr val="FF0000"/>
                </a:solidFill>
              </a:rPr>
              <a:t>Re-run no different</a:t>
            </a:r>
          </a:p>
          <a:p>
            <a:pPr algn="ctr"/>
            <a:r>
              <a:rPr lang="en-US" b="1" dirty="0">
                <a:solidFill>
                  <a:srgbClr val="FF0000"/>
                </a:solidFill>
              </a:rPr>
              <a:t>???</a:t>
            </a:r>
          </a:p>
        </p:txBody>
      </p:sp>
    </p:spTree>
    <p:extLst>
      <p:ext uri="{BB962C8B-B14F-4D97-AF65-F5344CB8AC3E}">
        <p14:creationId xmlns:p14="http://schemas.microsoft.com/office/powerpoint/2010/main" val="86735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Sampling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473139" y="328335"/>
            <a:ext cx="95485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 sample</a:t>
            </a:r>
          </a:p>
        </p:txBody>
      </p:sp>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116701" y="1593457"/>
            <a:ext cx="836237"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Source</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180779" y="5610152"/>
            <a:ext cx="70808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View</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7025928" y="323013"/>
            <a:ext cx="112796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3 samples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009414" y="623270"/>
            <a:ext cx="2098250" cy="210311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4221792" y="323013"/>
            <a:ext cx="1102497"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 samples</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3112" y="3566826"/>
            <a:ext cx="1023417"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Detector</a:t>
            </a:r>
          </a:p>
        </p:txBody>
      </p:sp>
      <p:pic>
        <p:nvPicPr>
          <p:cNvPr id="16" name="Picture 15">
            <a:extLst>
              <a:ext uri="{FF2B5EF4-FFF2-40B4-BE49-F238E27FC236}">
                <a16:creationId xmlns:a16="http://schemas.microsoft.com/office/drawing/2014/main" id="{0C85B0A3-09D9-4CD6-8349-FB63CCEC7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11844" y="2690229"/>
            <a:ext cx="2093383" cy="2103119"/>
          </a:xfrm>
          <a:prstGeom prst="rect">
            <a:avLst/>
          </a:prstGeom>
        </p:spPr>
      </p:pic>
      <p:pic>
        <p:nvPicPr>
          <p:cNvPr id="17" name="Picture 16">
            <a:extLst>
              <a:ext uri="{FF2B5EF4-FFF2-40B4-BE49-F238E27FC236}">
                <a16:creationId xmlns:a16="http://schemas.microsoft.com/office/drawing/2014/main" id="{A37F86DC-6AED-446E-B779-CD59CC01C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013884" y="4772091"/>
            <a:ext cx="2089305" cy="2089305"/>
          </a:xfrm>
          <a:prstGeom prst="rect">
            <a:avLst/>
          </a:prstGeom>
        </p:spPr>
      </p:pic>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730286" y="623268"/>
            <a:ext cx="2098250" cy="2103118"/>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451164" y="623270"/>
            <a:ext cx="2098250" cy="2103118"/>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707456" y="2705129"/>
            <a:ext cx="2093383" cy="2103119"/>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443770" y="2705129"/>
            <a:ext cx="2093383" cy="2103119"/>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3734759" y="4786991"/>
            <a:ext cx="2089305" cy="2089305"/>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471076" y="4786991"/>
            <a:ext cx="2089305" cy="2089305"/>
          </a:xfrm>
          <a:prstGeom prst="rect">
            <a:avLst/>
          </a:prstGeom>
        </p:spPr>
      </p:pic>
      <p:sp>
        <p:nvSpPr>
          <p:cNvPr id="20" name="Title 3">
            <a:extLst>
              <a:ext uri="{FF2B5EF4-FFF2-40B4-BE49-F238E27FC236}">
                <a16:creationId xmlns:a16="http://schemas.microsoft.com/office/drawing/2014/main" id="{F5D6B35C-6ACF-433E-B763-BE977F9D1085}"/>
              </a:ext>
            </a:extLst>
          </p:cNvPr>
          <p:cNvSpPr txBox="1">
            <a:spLocks/>
          </p:cNvSpPr>
          <p:nvPr/>
        </p:nvSpPr>
        <p:spPr>
          <a:xfrm>
            <a:off x="9513253" y="210086"/>
            <a:ext cx="112796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3 samples – 1 sample</a:t>
            </a:r>
          </a:p>
        </p:txBody>
      </p:sp>
      <p:pic>
        <p:nvPicPr>
          <p:cNvPr id="6" name="Picture 5">
            <a:extLst>
              <a:ext uri="{FF2B5EF4-FFF2-40B4-BE49-F238E27FC236}">
                <a16:creationId xmlns:a16="http://schemas.microsoft.com/office/drawing/2014/main" id="{DD6B6A91-3870-44B2-A188-7B7B7D1FEEA5}"/>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9124178" y="623267"/>
            <a:ext cx="1828800" cy="1971892"/>
          </a:xfrm>
          <a:prstGeom prst="rect">
            <a:avLst/>
          </a:prstGeom>
        </p:spPr>
      </p:pic>
      <p:pic>
        <p:nvPicPr>
          <p:cNvPr id="10" name="Picture 9">
            <a:extLst>
              <a:ext uri="{FF2B5EF4-FFF2-40B4-BE49-F238E27FC236}">
                <a16:creationId xmlns:a16="http://schemas.microsoft.com/office/drawing/2014/main" id="{AA2DC472-8F46-4BFC-B0C6-E18CB4703D3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123362" y="2705129"/>
            <a:ext cx="1828800" cy="1971893"/>
          </a:xfrm>
          <a:prstGeom prst="rect">
            <a:avLst/>
          </a:prstGeom>
        </p:spPr>
      </p:pic>
      <p:sp>
        <p:nvSpPr>
          <p:cNvPr id="28" name="Title 3">
            <a:extLst>
              <a:ext uri="{FF2B5EF4-FFF2-40B4-BE49-F238E27FC236}">
                <a16:creationId xmlns:a16="http://schemas.microsoft.com/office/drawing/2014/main" id="{BD857C99-D6B1-4E44-A412-7217178C2EBA}"/>
              </a:ext>
            </a:extLst>
          </p:cNvPr>
          <p:cNvSpPr txBox="1">
            <a:spLocks/>
          </p:cNvSpPr>
          <p:nvPr/>
        </p:nvSpPr>
        <p:spPr>
          <a:xfrm>
            <a:off x="9180084" y="3221368"/>
            <a:ext cx="1715983" cy="106927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No effect from detector sampling is expected</a:t>
            </a:r>
          </a:p>
        </p:txBody>
      </p:sp>
      <p:pic>
        <p:nvPicPr>
          <p:cNvPr id="23" name="Picture 22">
            <a:extLst>
              <a:ext uri="{FF2B5EF4-FFF2-40B4-BE49-F238E27FC236}">
                <a16:creationId xmlns:a16="http://schemas.microsoft.com/office/drawing/2014/main" id="{4FC4FE4B-9D71-43FD-8428-2B89E61028CF}"/>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p:blipFill>
        <p:spPr>
          <a:xfrm>
            <a:off x="9123362" y="4772091"/>
            <a:ext cx="1828800" cy="1971892"/>
          </a:xfrm>
          <a:prstGeom prst="rect">
            <a:avLst/>
          </a:prstGeom>
        </p:spPr>
      </p:pic>
    </p:spTree>
    <p:extLst>
      <p:ext uri="{BB962C8B-B14F-4D97-AF65-F5344CB8AC3E}">
        <p14:creationId xmlns:p14="http://schemas.microsoft.com/office/powerpoint/2010/main" val="100324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Scatter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3899550" y="2226322"/>
            <a:ext cx="168249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Scatter scale 1</a:t>
            </a:r>
          </a:p>
        </p:txBody>
      </p:sp>
      <p:sp>
        <p:nvSpPr>
          <p:cNvPr id="9" name="Title 3">
            <a:extLst>
              <a:ext uri="{FF2B5EF4-FFF2-40B4-BE49-F238E27FC236}">
                <a16:creationId xmlns:a16="http://schemas.microsoft.com/office/drawing/2014/main" id="{048B586C-2F9A-4005-BC04-FC4326F6394D}"/>
              </a:ext>
            </a:extLst>
          </p:cNvPr>
          <p:cNvSpPr txBox="1">
            <a:spLocks/>
          </p:cNvSpPr>
          <p:nvPr/>
        </p:nvSpPr>
        <p:spPr>
          <a:xfrm>
            <a:off x="1172940" y="2237230"/>
            <a:ext cx="133634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No scatter</a:t>
            </a:r>
          </a:p>
        </p:txBody>
      </p:sp>
      <p:sp>
        <p:nvSpPr>
          <p:cNvPr id="10" name="Title 3">
            <a:extLst>
              <a:ext uri="{FF2B5EF4-FFF2-40B4-BE49-F238E27FC236}">
                <a16:creationId xmlns:a16="http://schemas.microsoft.com/office/drawing/2014/main" id="{B0FC1725-479B-4DA7-B223-A23CA1F750C9}"/>
              </a:ext>
            </a:extLst>
          </p:cNvPr>
          <p:cNvSpPr txBox="1">
            <a:spLocks/>
          </p:cNvSpPr>
          <p:nvPr/>
        </p:nvSpPr>
        <p:spPr>
          <a:xfrm>
            <a:off x="6972308" y="2209450"/>
            <a:ext cx="168249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Scatter scale 8</a:t>
            </a:r>
          </a:p>
        </p:txBody>
      </p:sp>
      <p:sp>
        <p:nvSpPr>
          <p:cNvPr id="11" name="Title 3">
            <a:extLst>
              <a:ext uri="{FF2B5EF4-FFF2-40B4-BE49-F238E27FC236}">
                <a16:creationId xmlns:a16="http://schemas.microsoft.com/office/drawing/2014/main" id="{35A4AB61-40DC-42F3-B163-C8621D01FEF3}"/>
              </a:ext>
            </a:extLst>
          </p:cNvPr>
          <p:cNvSpPr txBox="1">
            <a:spLocks/>
          </p:cNvSpPr>
          <p:nvPr/>
        </p:nvSpPr>
        <p:spPr>
          <a:xfrm>
            <a:off x="9800856" y="2226322"/>
            <a:ext cx="200128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Scatter scale 64</a:t>
            </a:r>
          </a:p>
        </p:txBody>
      </p:sp>
      <p:pic>
        <p:nvPicPr>
          <p:cNvPr id="3" name="Picture 2">
            <a:extLst>
              <a:ext uri="{FF2B5EF4-FFF2-40B4-BE49-F238E27FC236}">
                <a16:creationId xmlns:a16="http://schemas.microsoft.com/office/drawing/2014/main" id="{B37D71D4-AFAD-4DC9-80B5-47139AE20F2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17328" y="115958"/>
            <a:ext cx="2567055" cy="1917413"/>
          </a:xfrm>
          <a:prstGeom prst="rect">
            <a:avLst/>
          </a:prstGeom>
        </p:spPr>
      </p:pic>
      <p:pic>
        <p:nvPicPr>
          <p:cNvPr id="6" name="Picture 5">
            <a:extLst>
              <a:ext uri="{FF2B5EF4-FFF2-40B4-BE49-F238E27FC236}">
                <a16:creationId xmlns:a16="http://schemas.microsoft.com/office/drawing/2014/main" id="{4D571F8B-778C-49CE-8102-1D069DEDE41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10232" y="2639504"/>
            <a:ext cx="3071812" cy="3200400"/>
          </a:xfrm>
          <a:prstGeom prst="rect">
            <a:avLst/>
          </a:prstGeom>
        </p:spPr>
      </p:pic>
      <p:pic>
        <p:nvPicPr>
          <p:cNvPr id="8" name="Picture 7">
            <a:extLst>
              <a:ext uri="{FF2B5EF4-FFF2-40B4-BE49-F238E27FC236}">
                <a16:creationId xmlns:a16="http://schemas.microsoft.com/office/drawing/2014/main" id="{0903B138-95E9-4B06-BCCF-4C9B13C4B49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72758" y="2639504"/>
            <a:ext cx="3071812" cy="3200399"/>
          </a:xfrm>
          <a:prstGeom prst="rect">
            <a:avLst/>
          </a:prstGeom>
        </p:spPr>
      </p:pic>
      <p:pic>
        <p:nvPicPr>
          <p:cNvPr id="13" name="Picture 12">
            <a:extLst>
              <a:ext uri="{FF2B5EF4-FFF2-40B4-BE49-F238E27FC236}">
                <a16:creationId xmlns:a16="http://schemas.microsoft.com/office/drawing/2014/main" id="{E979A273-89C9-4CEC-8B5F-DAD15F23FAC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76079" y="2639504"/>
            <a:ext cx="3071812" cy="3200400"/>
          </a:xfrm>
          <a:prstGeom prst="rect">
            <a:avLst/>
          </a:prstGeom>
        </p:spPr>
      </p:pic>
      <p:pic>
        <p:nvPicPr>
          <p:cNvPr id="16" name="Picture 15">
            <a:extLst>
              <a:ext uri="{FF2B5EF4-FFF2-40B4-BE49-F238E27FC236}">
                <a16:creationId xmlns:a16="http://schemas.microsoft.com/office/drawing/2014/main" id="{53841838-3F70-4E89-B9AC-000E37FF6820}"/>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9079402" y="2639504"/>
            <a:ext cx="3071812" cy="3200400"/>
          </a:xfrm>
          <a:prstGeom prst="rect">
            <a:avLst/>
          </a:prstGeom>
        </p:spPr>
      </p:pic>
    </p:spTree>
    <p:extLst>
      <p:ext uri="{BB962C8B-B14F-4D97-AF65-F5344CB8AC3E}">
        <p14:creationId xmlns:p14="http://schemas.microsoft.com/office/powerpoint/2010/main" val="624113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8" name="Group 97">
            <a:extLst>
              <a:ext uri="{FF2B5EF4-FFF2-40B4-BE49-F238E27FC236}">
                <a16:creationId xmlns:a16="http://schemas.microsoft.com/office/drawing/2014/main" id="{36EC790C-3386-4758-8819-A06A5E4CEBD1}"/>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77" name="Rectangle 76">
              <a:extLst>
                <a:ext uri="{FF2B5EF4-FFF2-40B4-BE49-F238E27FC236}">
                  <a16:creationId xmlns:a16="http://schemas.microsoft.com/office/drawing/2014/main" id="{8465BB1F-1A5A-4CE0-978A-E88F00E7D70C}"/>
                </a:ext>
              </a:extLst>
            </p:cNvPr>
            <p:cNvSpPr/>
            <p:nvPr/>
          </p:nvSpPr>
          <p:spPr>
            <a:xfrm>
              <a:off x="10884321" y="1383029"/>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pPr>
              <a:lnSpc>
                <a:spcPct val="70000"/>
              </a:lnSpc>
            </a:pPr>
            <a:r>
              <a:rPr lang="en-US" b="1" dirty="0"/>
              <a:t>Baseline</a:t>
            </a:r>
            <a:endParaRPr lang="en-US" dirty="0"/>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September 12, 2022</a:t>
            </a:fld>
            <a:endParaRPr lang="en-CA" dirty="0"/>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61960" y="3810352"/>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831461" y="3782727"/>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9" name="Group 98">
            <a:extLst>
              <a:ext uri="{FF2B5EF4-FFF2-40B4-BE49-F238E27FC236}">
                <a16:creationId xmlns:a16="http://schemas.microsoft.com/office/drawing/2014/main" id="{32E45B63-5A0D-4CE5-8153-B136DBCEBE6B}"/>
              </a:ext>
            </a:extLst>
          </p:cNvPr>
          <p:cNvGrpSpPr/>
          <p:nvPr/>
        </p:nvGrpSpPr>
        <p:grpSpPr>
          <a:xfrm>
            <a:off x="5842074" y="2833318"/>
            <a:ext cx="797743" cy="618423"/>
            <a:chOff x="9537192" y="2810577"/>
            <a:chExt cx="797743" cy="618423"/>
          </a:xfrm>
        </p:grpSpPr>
        <p:sp>
          <p:nvSpPr>
            <p:cNvPr id="36" name="Rectangle 35">
              <a:extLst>
                <a:ext uri="{FF2B5EF4-FFF2-40B4-BE49-F238E27FC236}">
                  <a16:creationId xmlns:a16="http://schemas.microsoft.com/office/drawing/2014/main" id="{2B9FF021-3CD5-4DF2-B216-D7FC0A00B459}"/>
                </a:ext>
              </a:extLst>
            </p:cNvPr>
            <p:cNvSpPr/>
            <p:nvPr/>
          </p:nvSpPr>
          <p:spPr>
            <a:xfrm>
              <a:off x="9537192" y="3090868"/>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5" name="Oval 34">
              <a:extLst>
                <a:ext uri="{FF2B5EF4-FFF2-40B4-BE49-F238E27FC236}">
                  <a16:creationId xmlns:a16="http://schemas.microsoft.com/office/drawing/2014/main" id="{D29055B8-FE12-4A3D-9B1E-88243077B131}"/>
                </a:ext>
              </a:extLst>
            </p:cNvPr>
            <p:cNvSpPr/>
            <p:nvPr/>
          </p:nvSpPr>
          <p:spPr>
            <a:xfrm>
              <a:off x="9711891" y="2810577"/>
              <a:ext cx="490888" cy="237071"/>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7" name="Group 96">
            <a:extLst>
              <a:ext uri="{FF2B5EF4-FFF2-40B4-BE49-F238E27FC236}">
                <a16:creationId xmlns:a16="http://schemas.microsoft.com/office/drawing/2014/main" id="{6DAB5502-AD3C-4108-AD7F-F8C17736B9F9}"/>
              </a:ext>
            </a:extLst>
          </p:cNvPr>
          <p:cNvGrpSpPr/>
          <p:nvPr/>
        </p:nvGrpSpPr>
        <p:grpSpPr>
          <a:xfrm>
            <a:off x="9363042" y="5193904"/>
            <a:ext cx="1112344" cy="1025980"/>
            <a:chOff x="5647550" y="2546170"/>
            <a:chExt cx="1112344" cy="1025980"/>
          </a:xfrm>
        </p:grpSpPr>
        <p:sp>
          <p:nvSpPr>
            <p:cNvPr id="48" name="Rectangle 47">
              <a:extLst>
                <a:ext uri="{FF2B5EF4-FFF2-40B4-BE49-F238E27FC236}">
                  <a16:creationId xmlns:a16="http://schemas.microsoft.com/office/drawing/2014/main" id="{4796A8C8-FEF7-4DEF-A717-B3DC9EB41FF2}"/>
                </a:ext>
              </a:extLst>
            </p:cNvPr>
            <p:cNvSpPr/>
            <p:nvPr/>
          </p:nvSpPr>
          <p:spPr>
            <a:xfrm>
              <a:off x="5647550" y="3130591"/>
              <a:ext cx="72437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outside  of eye</a:t>
              </a:r>
            </a:p>
          </p:txBody>
        </p:sp>
        <p:sp>
          <p:nvSpPr>
            <p:cNvPr id="49" name="Oval 48">
              <a:extLst>
                <a:ext uri="{FF2B5EF4-FFF2-40B4-BE49-F238E27FC236}">
                  <a16:creationId xmlns:a16="http://schemas.microsoft.com/office/drawing/2014/main" id="{261F20DB-FC8F-4BBA-945A-AC7F8F4F1071}"/>
                </a:ext>
              </a:extLst>
            </p:cNvPr>
            <p:cNvSpPr/>
            <p:nvPr/>
          </p:nvSpPr>
          <p:spPr>
            <a:xfrm>
              <a:off x="5884076" y="2546170"/>
              <a:ext cx="269376" cy="551929"/>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A095B01-639E-4BE7-8B1E-9DC4A8C80B3D}"/>
                </a:ext>
              </a:extLst>
            </p:cNvPr>
            <p:cNvSpPr/>
            <p:nvPr/>
          </p:nvSpPr>
          <p:spPr>
            <a:xfrm>
              <a:off x="6445293" y="2685120"/>
              <a:ext cx="314601" cy="445471"/>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31616D5-E217-4F5F-8C6E-D7AB09B09A1B}"/>
                </a:ext>
              </a:extLst>
            </p:cNvPr>
            <p:cNvSpPr/>
            <p:nvPr/>
          </p:nvSpPr>
          <p:spPr>
            <a:xfrm rot="16200000">
              <a:off x="6348467" y="3166059"/>
              <a:ext cx="474051"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Ca</a:t>
              </a:r>
            </a:p>
          </p:txBody>
        </p:sp>
      </p:grpSp>
      <p:grpSp>
        <p:nvGrpSpPr>
          <p:cNvPr id="100" name="Group 99">
            <a:extLst>
              <a:ext uri="{FF2B5EF4-FFF2-40B4-BE49-F238E27FC236}">
                <a16:creationId xmlns:a16="http://schemas.microsoft.com/office/drawing/2014/main" id="{E5C80E4B-6261-4D31-8FE8-FB1EB5B2969E}"/>
              </a:ext>
            </a:extLst>
          </p:cNvPr>
          <p:cNvGrpSpPr/>
          <p:nvPr/>
        </p:nvGrpSpPr>
        <p:grpSpPr>
          <a:xfrm>
            <a:off x="9491888" y="2538053"/>
            <a:ext cx="1069782" cy="1064695"/>
            <a:chOff x="5874268" y="5130553"/>
            <a:chExt cx="1069782" cy="1064695"/>
          </a:xfrm>
        </p:grpSpPr>
        <p:sp>
          <p:nvSpPr>
            <p:cNvPr id="46" name="Rectangle 45">
              <a:extLst>
                <a:ext uri="{FF2B5EF4-FFF2-40B4-BE49-F238E27FC236}">
                  <a16:creationId xmlns:a16="http://schemas.microsoft.com/office/drawing/2014/main" id="{E795D52D-0CD2-428E-AF7E-691AE6FF209F}"/>
                </a:ext>
              </a:extLst>
            </p:cNvPr>
            <p:cNvSpPr/>
            <p:nvPr/>
          </p:nvSpPr>
          <p:spPr>
            <a:xfrm>
              <a:off x="6266046" y="5614194"/>
              <a:ext cx="678004"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Outside of eye</a:t>
              </a:r>
            </a:p>
          </p:txBody>
        </p:sp>
        <p:sp>
          <p:nvSpPr>
            <p:cNvPr id="47" name="Oval 46">
              <a:extLst>
                <a:ext uri="{FF2B5EF4-FFF2-40B4-BE49-F238E27FC236}">
                  <a16:creationId xmlns:a16="http://schemas.microsoft.com/office/drawing/2014/main" id="{39A41CD7-F9CD-444F-B02A-8ADB7B0F0671}"/>
                </a:ext>
              </a:extLst>
            </p:cNvPr>
            <p:cNvSpPr/>
            <p:nvPr/>
          </p:nvSpPr>
          <p:spPr>
            <a:xfrm>
              <a:off x="6445293" y="5130553"/>
              <a:ext cx="241452" cy="448999"/>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377F829D-10BA-4654-A94B-32B17BAFBC53}"/>
                </a:ext>
              </a:extLst>
            </p:cNvPr>
            <p:cNvSpPr/>
            <p:nvPr/>
          </p:nvSpPr>
          <p:spPr>
            <a:xfrm>
              <a:off x="5874268" y="5294077"/>
              <a:ext cx="243696" cy="448999"/>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A51EBCC-CA47-40B7-8E5A-37308DC1B01F}"/>
                </a:ext>
              </a:extLst>
            </p:cNvPr>
            <p:cNvSpPr/>
            <p:nvPr/>
          </p:nvSpPr>
          <p:spPr>
            <a:xfrm rot="5400000">
              <a:off x="5810226" y="5793074"/>
              <a:ext cx="466216"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im</a:t>
              </a:r>
              <a:endParaRPr lang="en-US" sz="1600" dirty="0">
                <a:solidFill>
                  <a:srgbClr val="000000"/>
                </a:solidFill>
              </a:endParaRPr>
            </a:p>
          </p:txBody>
        </p:sp>
      </p:grpSp>
      <p:grpSp>
        <p:nvGrpSpPr>
          <p:cNvPr id="102" name="Group 101">
            <a:extLst>
              <a:ext uri="{FF2B5EF4-FFF2-40B4-BE49-F238E27FC236}">
                <a16:creationId xmlns:a16="http://schemas.microsoft.com/office/drawing/2014/main" id="{F9F53D41-AECF-497A-B8EB-660755189717}"/>
              </a:ext>
            </a:extLst>
          </p:cNvPr>
          <p:cNvGrpSpPr/>
          <p:nvPr/>
        </p:nvGrpSpPr>
        <p:grpSpPr>
          <a:xfrm>
            <a:off x="-706729" y="2053621"/>
            <a:ext cx="5975833" cy="4481874"/>
            <a:chOff x="-706729" y="2053621"/>
            <a:chExt cx="5975833" cy="4481874"/>
          </a:xfrm>
        </p:grpSpPr>
        <p:pic>
          <p:nvPicPr>
            <p:cNvPr id="14" name="Picture 13">
              <a:extLst>
                <a:ext uri="{FF2B5EF4-FFF2-40B4-BE49-F238E27FC236}">
                  <a16:creationId xmlns:a16="http://schemas.microsoft.com/office/drawing/2014/main" id="{7BFA5473-C0FF-42E4-A183-A7518F78B5E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95" name="Group 94">
              <a:extLst>
                <a:ext uri="{FF2B5EF4-FFF2-40B4-BE49-F238E27FC236}">
                  <a16:creationId xmlns:a16="http://schemas.microsoft.com/office/drawing/2014/main" id="{DB785048-19D5-4CA8-9D1B-D8577F7D90CD}"/>
                </a:ext>
              </a:extLst>
            </p:cNvPr>
            <p:cNvGrpSpPr/>
            <p:nvPr/>
          </p:nvGrpSpPr>
          <p:grpSpPr>
            <a:xfrm>
              <a:off x="628965" y="2651714"/>
              <a:ext cx="3430229" cy="3408545"/>
              <a:chOff x="628965" y="2651714"/>
              <a:chExt cx="3430229" cy="3408545"/>
            </a:xfrm>
          </p:grpSpPr>
          <p:grpSp>
            <p:nvGrpSpPr>
              <p:cNvPr id="58" name="Group 57">
                <a:extLst>
                  <a:ext uri="{FF2B5EF4-FFF2-40B4-BE49-F238E27FC236}">
                    <a16:creationId xmlns:a16="http://schemas.microsoft.com/office/drawing/2014/main" id="{EE53207E-0803-45D0-9DBF-AF913B154272}"/>
                  </a:ext>
                </a:extLst>
              </p:cNvPr>
              <p:cNvGrpSpPr/>
              <p:nvPr/>
            </p:nvGrpSpPr>
            <p:grpSpPr>
              <a:xfrm>
                <a:off x="1132281" y="5181952"/>
                <a:ext cx="2329312" cy="878307"/>
                <a:chOff x="1132281" y="5181952"/>
                <a:chExt cx="2329312" cy="878307"/>
              </a:xfrm>
            </p:grpSpPr>
            <p:cxnSp>
              <p:nvCxnSpPr>
                <p:cNvPr id="17" name="Straight Arrow Connector 16">
                  <a:extLst>
                    <a:ext uri="{FF2B5EF4-FFF2-40B4-BE49-F238E27FC236}">
                      <a16:creationId xmlns:a16="http://schemas.microsoft.com/office/drawing/2014/main" id="{E441090C-0013-406E-91D9-203118E851AF}"/>
                    </a:ext>
                  </a:extLst>
                </p:cNvPr>
                <p:cNvCxnSpPr>
                  <a:cxnSpLocks/>
                  <a:endCxn id="20"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61BA465E-C782-4383-8389-501473E0C126}"/>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86" name="Group 85">
                <a:extLst>
                  <a:ext uri="{FF2B5EF4-FFF2-40B4-BE49-F238E27FC236}">
                    <a16:creationId xmlns:a16="http://schemas.microsoft.com/office/drawing/2014/main" id="{92EF525E-1A3A-47BE-A5FD-EE995042BA25}"/>
                  </a:ext>
                </a:extLst>
              </p:cNvPr>
              <p:cNvGrpSpPr/>
              <p:nvPr/>
            </p:nvGrpSpPr>
            <p:grpSpPr>
              <a:xfrm rot="16200000">
                <a:off x="2455385" y="4025160"/>
                <a:ext cx="2329312" cy="878307"/>
                <a:chOff x="1132281" y="5181952"/>
                <a:chExt cx="2329312" cy="878307"/>
              </a:xfrm>
            </p:grpSpPr>
            <p:cxnSp>
              <p:nvCxnSpPr>
                <p:cNvPr id="87" name="Straight Arrow Connector 86">
                  <a:extLst>
                    <a:ext uri="{FF2B5EF4-FFF2-40B4-BE49-F238E27FC236}">
                      <a16:creationId xmlns:a16="http://schemas.microsoft.com/office/drawing/2014/main" id="{0EA33170-0F05-4EDB-A088-3CEA19FF737E}"/>
                    </a:ext>
                  </a:extLst>
                </p:cNvPr>
                <p:cNvCxnSpPr>
                  <a:cxnSpLocks/>
                  <a:endCxn id="88"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7068960E-99CE-4676-AC2E-6CB946270F3C}"/>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89" name="Group 88">
                <a:extLst>
                  <a:ext uri="{FF2B5EF4-FFF2-40B4-BE49-F238E27FC236}">
                    <a16:creationId xmlns:a16="http://schemas.microsoft.com/office/drawing/2014/main" id="{ACC1D4E1-FE60-4641-B487-FA8F6B949E1B}"/>
                  </a:ext>
                </a:extLst>
              </p:cNvPr>
              <p:cNvGrpSpPr/>
              <p:nvPr/>
            </p:nvGrpSpPr>
            <p:grpSpPr>
              <a:xfrm rot="10800000">
                <a:off x="1257540" y="2651714"/>
                <a:ext cx="2329312" cy="878307"/>
                <a:chOff x="1132281" y="5181952"/>
                <a:chExt cx="2329312" cy="878307"/>
              </a:xfrm>
            </p:grpSpPr>
            <p:cxnSp>
              <p:nvCxnSpPr>
                <p:cNvPr id="90" name="Straight Arrow Connector 89">
                  <a:extLst>
                    <a:ext uri="{FF2B5EF4-FFF2-40B4-BE49-F238E27FC236}">
                      <a16:creationId xmlns:a16="http://schemas.microsoft.com/office/drawing/2014/main" id="{8A4CA7AB-9BFB-4E60-8401-636AB1A3B4C4}"/>
                    </a:ext>
                  </a:extLst>
                </p:cNvPr>
                <p:cNvCxnSpPr>
                  <a:cxnSpLocks/>
                  <a:endCxn id="91"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A2BD7C08-C6B5-4B1E-A4F5-413A040C97F6}"/>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92" name="Group 91">
                <a:extLst>
                  <a:ext uri="{FF2B5EF4-FFF2-40B4-BE49-F238E27FC236}">
                    <a16:creationId xmlns:a16="http://schemas.microsoft.com/office/drawing/2014/main" id="{69D994BB-188E-452F-9CCD-2D9602113FDB}"/>
                  </a:ext>
                </a:extLst>
              </p:cNvPr>
              <p:cNvGrpSpPr/>
              <p:nvPr/>
            </p:nvGrpSpPr>
            <p:grpSpPr>
              <a:xfrm rot="5400000">
                <a:off x="-96537" y="3856094"/>
                <a:ext cx="2329312" cy="878307"/>
                <a:chOff x="1132281" y="5181952"/>
                <a:chExt cx="2329312" cy="878307"/>
              </a:xfrm>
            </p:grpSpPr>
            <p:cxnSp>
              <p:nvCxnSpPr>
                <p:cNvPr id="93" name="Straight Arrow Connector 92">
                  <a:extLst>
                    <a:ext uri="{FF2B5EF4-FFF2-40B4-BE49-F238E27FC236}">
                      <a16:creationId xmlns:a16="http://schemas.microsoft.com/office/drawing/2014/main" id="{6A6F59D5-35F7-4D83-89AE-B0FBFCCFD2BD}"/>
                    </a:ext>
                  </a:extLst>
                </p:cNvPr>
                <p:cNvCxnSpPr>
                  <a:cxnSpLocks/>
                  <a:endCxn id="94"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B76E50B4-873F-49CC-84DF-CD0C4F445658}"/>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pic>
        <p:nvPicPr>
          <p:cNvPr id="96" name="Picture 95">
            <a:extLst>
              <a:ext uri="{FF2B5EF4-FFF2-40B4-BE49-F238E27FC236}">
                <a16:creationId xmlns:a16="http://schemas.microsoft.com/office/drawing/2014/main" id="{3909FFDE-DBD9-4E96-96C6-8AC33DF588A7}"/>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291624" y="56419"/>
            <a:ext cx="880585" cy="2298823"/>
          </a:xfrm>
          <a:prstGeom prst="rect">
            <a:avLst/>
          </a:prstGeom>
        </p:spPr>
      </p:pic>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grpSp>
        <p:nvGrpSpPr>
          <p:cNvPr id="101" name="Group 100">
            <a:extLst>
              <a:ext uri="{FF2B5EF4-FFF2-40B4-BE49-F238E27FC236}">
                <a16:creationId xmlns:a16="http://schemas.microsoft.com/office/drawing/2014/main" id="{8C07C2BE-68E6-421B-9DE5-FAC6DF18FB41}"/>
              </a:ext>
            </a:extLst>
          </p:cNvPr>
          <p:cNvGrpSpPr/>
          <p:nvPr/>
        </p:nvGrpSpPr>
        <p:grpSpPr>
          <a:xfrm>
            <a:off x="5882487" y="5353264"/>
            <a:ext cx="932554" cy="859992"/>
            <a:chOff x="9491888" y="5377123"/>
            <a:chExt cx="932554" cy="859992"/>
          </a:xfrm>
        </p:grpSpPr>
        <p:sp>
          <p:nvSpPr>
            <p:cNvPr id="43" name="Rectangle 42">
              <a:extLst>
                <a:ext uri="{FF2B5EF4-FFF2-40B4-BE49-F238E27FC236}">
                  <a16:creationId xmlns:a16="http://schemas.microsoft.com/office/drawing/2014/main" id="{E92FAF57-4240-44D2-958E-2CF54ABE922E}"/>
                </a:ext>
              </a:extLst>
            </p:cNvPr>
            <p:cNvSpPr/>
            <p:nvPr/>
          </p:nvSpPr>
          <p:spPr>
            <a:xfrm>
              <a:off x="9527532" y="5804086"/>
              <a:ext cx="896910" cy="43302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CatSim but no eyes</a:t>
              </a:r>
            </a:p>
          </p:txBody>
        </p:sp>
        <p:sp>
          <p:nvSpPr>
            <p:cNvPr id="38" name="Oval 37">
              <a:extLst>
                <a:ext uri="{FF2B5EF4-FFF2-40B4-BE49-F238E27FC236}">
                  <a16:creationId xmlns:a16="http://schemas.microsoft.com/office/drawing/2014/main" id="{B0ADBD38-D646-4762-9554-32EA1E4AC4EF}"/>
                </a:ext>
              </a:extLst>
            </p:cNvPr>
            <p:cNvSpPr/>
            <p:nvPr/>
          </p:nvSpPr>
          <p:spPr>
            <a:xfrm>
              <a:off x="9491888" y="5377123"/>
              <a:ext cx="932554" cy="410017"/>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CD4B6E87-6608-4928-8A7A-82D3F134F8DE}"/>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228573"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EC8D70E9-1CCD-4D9C-A4CC-EEDF1802B22D}"/>
                </a:ext>
              </a:extLst>
            </p:cNvPr>
            <p:cNvSpPr/>
            <p:nvPr/>
          </p:nvSpPr>
          <p:spPr>
            <a:xfrm>
              <a:off x="5884076" y="1373704"/>
              <a:ext cx="1061353" cy="20298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228573" y="3782728"/>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41300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no phantom offset</a:t>
            </a:r>
          </a:p>
        </p:txBody>
      </p:sp>
      <p:sp>
        <p:nvSpPr>
          <p:cNvPr id="69" name="Title 3">
            <a:extLst>
              <a:ext uri="{FF2B5EF4-FFF2-40B4-BE49-F238E27FC236}">
                <a16:creationId xmlns:a16="http://schemas.microsoft.com/office/drawing/2014/main" id="{51E3F2C7-8F2D-4680-9C25-5160E05297DF}"/>
              </a:ext>
            </a:extLst>
          </p:cNvPr>
          <p:cNvSpPr txBox="1">
            <a:spLocks/>
          </p:cNvSpPr>
          <p:nvPr/>
        </p:nvSpPr>
        <p:spPr>
          <a:xfrm>
            <a:off x="592351" y="979451"/>
            <a:ext cx="6771498" cy="4537094"/>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1-mm slices, 300-mm FOV</a:t>
            </a:r>
          </a:p>
          <a:p>
            <a:endParaRPr lang="en-US" sz="1800" dirty="0"/>
          </a:p>
          <a:p>
            <a:r>
              <a:rPr lang="en-US" sz="1800" dirty="0"/>
              <a:t>We expect:</a:t>
            </a:r>
          </a:p>
          <a:p>
            <a:pPr marL="285750" indent="-285750">
              <a:buFont typeface="Arial" panose="020B0604020202020204" pitchFamily="34" charset="0"/>
              <a:buChar char="•"/>
            </a:pPr>
            <a:r>
              <a:rPr lang="en-US" sz="1800" dirty="0"/>
              <a:t>2 blank slices on each end (slices 1, 2, 15, 16)</a:t>
            </a:r>
          </a:p>
          <a:p>
            <a:pPr marL="285750" indent="-285750">
              <a:buFont typeface="Arial" panose="020B0604020202020204" pitchFamily="34" charset="0"/>
              <a:buChar char="•"/>
            </a:pPr>
            <a:r>
              <a:rPr lang="en-US" sz="1800" dirty="0"/>
              <a:t>3 slices on each half with phantom partially exposed; symmetrical (i.e., slices 3 = slice 14 ; slice 4 = slice 13 ; slice 5 = slice 12) </a:t>
            </a:r>
          </a:p>
          <a:p>
            <a:pPr marL="285750" indent="-285750">
              <a:buFont typeface="Arial" panose="020B0604020202020204" pitchFamily="34" charset="0"/>
              <a:buChar char="•"/>
            </a:pPr>
            <a:r>
              <a:rPr lang="en-US" sz="1800" dirty="0">
                <a:solidFill>
                  <a:srgbClr val="63666A"/>
                </a:solidFill>
              </a:rPr>
              <a:t>6</a:t>
            </a:r>
            <a:r>
              <a:rPr lang="en-US" sz="1800" dirty="0"/>
              <a:t> complete slices (slices 6-11)</a:t>
            </a:r>
          </a:p>
          <a:p>
            <a:endParaRPr lang="en-US" sz="1800" dirty="0"/>
          </a:p>
        </p:txBody>
      </p:sp>
      <p:pic>
        <p:nvPicPr>
          <p:cNvPr id="93" name="Picture 92">
            <a:extLst>
              <a:ext uri="{FF2B5EF4-FFF2-40B4-BE49-F238E27FC236}">
                <a16:creationId xmlns:a16="http://schemas.microsoft.com/office/drawing/2014/main" id="{B9C6CB33-30C9-43F0-89E3-3668D976F09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9033468" y="102554"/>
            <a:ext cx="2349629" cy="6133851"/>
          </a:xfrm>
          <a:prstGeom prst="rect">
            <a:avLst/>
          </a:prstGeom>
        </p:spPr>
      </p:pic>
    </p:spTree>
    <p:extLst>
      <p:ext uri="{BB962C8B-B14F-4D97-AF65-F5344CB8AC3E}">
        <p14:creationId xmlns:p14="http://schemas.microsoft.com/office/powerpoint/2010/main" val="2963515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2698FB5E-8224-452E-ABBD-737D30AE359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86800" y="3808369"/>
            <a:ext cx="2632981" cy="2743198"/>
          </a:xfrm>
          <a:prstGeom prst="rect">
            <a:avLst/>
          </a:prstGeom>
        </p:spPr>
      </p:pic>
      <p:pic>
        <p:nvPicPr>
          <p:cNvPr id="20" name="Picture 19">
            <a:extLst>
              <a:ext uri="{FF2B5EF4-FFF2-40B4-BE49-F238E27FC236}">
                <a16:creationId xmlns:a16="http://schemas.microsoft.com/office/drawing/2014/main" id="{483B46EB-643B-482B-B1BA-98C366AE39C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80299" y="1235702"/>
            <a:ext cx="2632981" cy="2743198"/>
          </a:xfrm>
          <a:prstGeom prst="rect">
            <a:avLst/>
          </a:prstGeom>
        </p:spPr>
      </p:pic>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80213" y="222086"/>
            <a:ext cx="10244671" cy="413181"/>
          </a:xfrm>
        </p:spPr>
        <p:txBody>
          <a:bodyPr/>
          <a:lstStyle/>
          <a:p>
            <a:r>
              <a:rPr lang="en-US" dirty="0"/>
              <a:t>16 slices, no phantom offset</a:t>
            </a:r>
          </a:p>
        </p:txBody>
      </p:sp>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9207" y="3815904"/>
            <a:ext cx="2632981" cy="2743199"/>
          </a:xfrm>
          <a:prstGeom prst="rect">
            <a:avLst/>
          </a:prstGeom>
        </p:spPr>
      </p:pic>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54" y="1196885"/>
            <a:ext cx="2632981"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5370" y="1196885"/>
            <a:ext cx="2632981" cy="2743198"/>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54384" y="3814444"/>
            <a:ext cx="2632981" cy="2743198"/>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32194" y="1196885"/>
            <a:ext cx="2632981" cy="2743199"/>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8686800" y="2560320"/>
            <a:ext cx="2632981" cy="2743199"/>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6029886" y="3814444"/>
            <a:ext cx="2632981" cy="2743199"/>
          </a:xfrm>
          <a:prstGeom prst="rect">
            <a:avLst/>
          </a:prstGeom>
        </p:spPr>
      </p:pic>
      <p:sp>
        <p:nvSpPr>
          <p:cNvPr id="69" name="Title 3">
            <a:extLst>
              <a:ext uri="{FF2B5EF4-FFF2-40B4-BE49-F238E27FC236}">
                <a16:creationId xmlns:a16="http://schemas.microsoft.com/office/drawing/2014/main" id="{51E3F2C7-8F2D-4680-9C25-5160E05297DF}"/>
              </a:ext>
            </a:extLst>
          </p:cNvPr>
          <p:cNvSpPr txBox="1">
            <a:spLocks/>
          </p:cNvSpPr>
          <p:nvPr/>
        </p:nvSpPr>
        <p:spPr>
          <a:xfrm>
            <a:off x="7221568" y="277127"/>
            <a:ext cx="4084812" cy="30130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1-mm slices, 300-mm FOV</a:t>
            </a:r>
          </a:p>
        </p:txBody>
      </p:sp>
      <p:grpSp>
        <p:nvGrpSpPr>
          <p:cNvPr id="94" name="Group 93">
            <a:extLst>
              <a:ext uri="{FF2B5EF4-FFF2-40B4-BE49-F238E27FC236}">
                <a16:creationId xmlns:a16="http://schemas.microsoft.com/office/drawing/2014/main" id="{A35534D6-40EF-46B7-84A5-6C86D316D4BA}"/>
              </a:ext>
            </a:extLst>
          </p:cNvPr>
          <p:cNvGrpSpPr/>
          <p:nvPr/>
        </p:nvGrpSpPr>
        <p:grpSpPr>
          <a:xfrm>
            <a:off x="8963872" y="2877227"/>
            <a:ext cx="2377534" cy="1088580"/>
            <a:chOff x="3231083" y="1479905"/>
            <a:chExt cx="2377534" cy="1088580"/>
          </a:xfrm>
        </p:grpSpPr>
        <p:grpSp>
          <p:nvGrpSpPr>
            <p:cNvPr id="77" name="Group 76">
              <a:extLst>
                <a:ext uri="{FF2B5EF4-FFF2-40B4-BE49-F238E27FC236}">
                  <a16:creationId xmlns:a16="http://schemas.microsoft.com/office/drawing/2014/main" id="{006079AA-AA5F-4C32-9D66-F8692CB360A3}"/>
                </a:ext>
              </a:extLst>
            </p:cNvPr>
            <p:cNvGrpSpPr/>
            <p:nvPr/>
          </p:nvGrpSpPr>
          <p:grpSpPr>
            <a:xfrm>
              <a:off x="3231083" y="1479905"/>
              <a:ext cx="2377534" cy="354589"/>
              <a:chOff x="1050047" y="2590742"/>
              <a:chExt cx="2377534" cy="354589"/>
            </a:xfrm>
          </p:grpSpPr>
          <p:cxnSp>
            <p:nvCxnSpPr>
              <p:cNvPr id="78" name="Straight Arrow Connector 77">
                <a:extLst>
                  <a:ext uri="{FF2B5EF4-FFF2-40B4-BE49-F238E27FC236}">
                    <a16:creationId xmlns:a16="http://schemas.microsoft.com/office/drawing/2014/main" id="{EFC70923-5B65-438B-94D5-D59471D7A9F4}"/>
                  </a:ext>
                </a:extLst>
              </p:cNvPr>
              <p:cNvCxnSpPr>
                <a:cxnSpLocks/>
              </p:cNvCxnSpPr>
              <p:nvPr/>
            </p:nvCxnSpPr>
            <p:spPr>
              <a:xfrm>
                <a:off x="1050047" y="2945331"/>
                <a:ext cx="2322412" cy="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F1497938-2262-4737-8483-3CDDBA4D7E9D}"/>
                  </a:ext>
                </a:extLst>
              </p:cNvPr>
              <p:cNvSpPr txBox="1"/>
              <p:nvPr/>
            </p:nvSpPr>
            <p:spPr>
              <a:xfrm>
                <a:off x="1098269" y="2590742"/>
                <a:ext cx="2329312" cy="276999"/>
              </a:xfrm>
              <a:prstGeom prst="rect">
                <a:avLst/>
              </a:prstGeom>
              <a:noFill/>
            </p:spPr>
            <p:txBody>
              <a:bodyPr wrap="square" lIns="0" tIns="0" rIns="0" bIns="0" rtlCol="0">
                <a:spAutoFit/>
              </a:bodyPr>
              <a:lstStyle/>
              <a:p>
                <a:pPr algn="ctr"/>
                <a:r>
                  <a:rPr lang="en-US" b="1" dirty="0">
                    <a:solidFill>
                      <a:srgbClr val="FFFF00"/>
                    </a:solidFill>
                  </a:rPr>
                  <a:t>300 mm</a:t>
                </a:r>
              </a:p>
            </p:txBody>
          </p:sp>
        </p:grpSp>
        <p:grpSp>
          <p:nvGrpSpPr>
            <p:cNvPr id="80" name="Group 79">
              <a:extLst>
                <a:ext uri="{FF2B5EF4-FFF2-40B4-BE49-F238E27FC236}">
                  <a16:creationId xmlns:a16="http://schemas.microsoft.com/office/drawing/2014/main" id="{24A07D68-52CC-4AEA-A73A-1FB0D56270A6}"/>
                </a:ext>
              </a:extLst>
            </p:cNvPr>
            <p:cNvGrpSpPr/>
            <p:nvPr/>
          </p:nvGrpSpPr>
          <p:grpSpPr>
            <a:xfrm>
              <a:off x="3251179" y="2228861"/>
              <a:ext cx="2329312" cy="339624"/>
              <a:chOff x="1098269" y="2590742"/>
              <a:chExt cx="2329312" cy="339624"/>
            </a:xfrm>
          </p:grpSpPr>
          <p:cxnSp>
            <p:nvCxnSpPr>
              <p:cNvPr id="81" name="Straight Arrow Connector 80">
                <a:extLst>
                  <a:ext uri="{FF2B5EF4-FFF2-40B4-BE49-F238E27FC236}">
                    <a16:creationId xmlns:a16="http://schemas.microsoft.com/office/drawing/2014/main" id="{54089C09-5FB1-4CD4-B468-851C56FC455F}"/>
                  </a:ext>
                </a:extLst>
              </p:cNvPr>
              <p:cNvCxnSpPr>
                <a:cxnSpLocks/>
              </p:cNvCxnSpPr>
              <p:nvPr/>
            </p:nvCxnSpPr>
            <p:spPr>
              <a:xfrm>
                <a:off x="1283309" y="2930366"/>
                <a:ext cx="1904276" cy="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7F5D1DD6-50F5-4623-B057-8430834E88A5}"/>
                  </a:ext>
                </a:extLst>
              </p:cNvPr>
              <p:cNvSpPr txBox="1"/>
              <p:nvPr/>
            </p:nvSpPr>
            <p:spPr>
              <a:xfrm>
                <a:off x="1098269" y="2590742"/>
                <a:ext cx="2329312" cy="276999"/>
              </a:xfrm>
              <a:prstGeom prst="rect">
                <a:avLst/>
              </a:prstGeom>
              <a:noFill/>
            </p:spPr>
            <p:txBody>
              <a:bodyPr wrap="square" lIns="0" tIns="0" rIns="0" bIns="0" rtlCol="0">
                <a:spAutoFit/>
              </a:bodyPr>
              <a:lstStyle/>
              <a:p>
                <a:pPr algn="ctr"/>
                <a:r>
                  <a:rPr lang="en-US" b="1" dirty="0">
                    <a:solidFill>
                      <a:srgbClr val="FFFF00"/>
                    </a:solidFill>
                  </a:rPr>
                  <a:t>256 mm</a:t>
                </a:r>
              </a:p>
            </p:txBody>
          </p:sp>
        </p:grpSp>
      </p:grpSp>
      <p:pic>
        <p:nvPicPr>
          <p:cNvPr id="93" name="Picture 92">
            <a:extLst>
              <a:ext uri="{FF2B5EF4-FFF2-40B4-BE49-F238E27FC236}">
                <a16:creationId xmlns:a16="http://schemas.microsoft.com/office/drawing/2014/main" id="{B9C6CB33-30C9-43F0-89E3-3668D976F094}"/>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p:blipFill>
        <p:spPr>
          <a:xfrm>
            <a:off x="11292840" y="52312"/>
            <a:ext cx="879176" cy="2295144"/>
          </a:xfrm>
          <a:prstGeom prst="rect">
            <a:avLst/>
          </a:prstGeom>
        </p:spPr>
      </p:pic>
      <p:sp>
        <p:nvSpPr>
          <p:cNvPr id="22" name="Title 3">
            <a:extLst>
              <a:ext uri="{FF2B5EF4-FFF2-40B4-BE49-F238E27FC236}">
                <a16:creationId xmlns:a16="http://schemas.microsoft.com/office/drawing/2014/main" id="{D985BE6D-E449-4AA5-9F09-075F350F68B6}"/>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33CC"/>
                </a:solidFill>
              </a:rPr>
              <a:t>Expected each end to have </a:t>
            </a:r>
            <a:r>
              <a:rPr lang="en-US" sz="1800" b="1" u="sng" dirty="0">
                <a:solidFill>
                  <a:srgbClr val="0033CC"/>
                </a:solidFill>
              </a:rPr>
              <a:t>2 blank + 3 partial</a:t>
            </a:r>
            <a:r>
              <a:rPr lang="en-US" sz="1800" b="1" dirty="0">
                <a:solidFill>
                  <a:srgbClr val="0033CC"/>
                </a:solidFill>
              </a:rPr>
              <a:t>, with </a:t>
            </a:r>
            <a:r>
              <a:rPr lang="en-US" sz="1800" b="1" u="sng" dirty="0">
                <a:solidFill>
                  <a:srgbClr val="0033CC"/>
                </a:solidFill>
              </a:rPr>
              <a:t>partials symmetrical in Z</a:t>
            </a:r>
            <a:r>
              <a:rPr lang="en-US" sz="1800" b="1" dirty="0">
                <a:solidFill>
                  <a:srgbClr val="0033CC"/>
                </a:solidFill>
              </a:rPr>
              <a:t>.</a:t>
            </a:r>
          </a:p>
          <a:p>
            <a:r>
              <a:rPr lang="en-US" sz="1800" b="1" dirty="0">
                <a:solidFill>
                  <a:srgbClr val="0033CC"/>
                </a:solidFill>
              </a:rPr>
              <a:t>Got</a:t>
            </a:r>
            <a:r>
              <a:rPr lang="en-US" sz="1800" b="1" dirty="0">
                <a:solidFill>
                  <a:srgbClr val="CC3300"/>
                </a:solidFill>
              </a:rPr>
              <a:t> </a:t>
            </a:r>
            <a:r>
              <a:rPr lang="en-US" sz="1800" b="1" u="sng" dirty="0">
                <a:solidFill>
                  <a:srgbClr val="CC3300"/>
                </a:solidFill>
              </a:rPr>
              <a:t>1 blank slice </a:t>
            </a:r>
            <a:r>
              <a:rPr lang="en-US" sz="1800" b="1" u="sng" dirty="0">
                <a:solidFill>
                  <a:srgbClr val="008000"/>
                </a:solidFill>
              </a:rPr>
              <a:t>+ 3 partial</a:t>
            </a:r>
            <a:r>
              <a:rPr lang="en-US" sz="1800" b="1" dirty="0">
                <a:solidFill>
                  <a:srgbClr val="008000"/>
                </a:solidFill>
              </a:rPr>
              <a:t>, with </a:t>
            </a:r>
            <a:r>
              <a:rPr lang="en-US" sz="1800" b="1" u="sng" dirty="0">
                <a:solidFill>
                  <a:srgbClr val="008000"/>
                </a:solidFill>
              </a:rPr>
              <a:t>partials symmetrical in Z</a:t>
            </a:r>
            <a:r>
              <a:rPr lang="en-US" sz="1800" b="1" dirty="0">
                <a:solidFill>
                  <a:srgbClr val="0033CC"/>
                </a:solidFill>
              </a:rPr>
              <a:t>.</a:t>
            </a:r>
          </a:p>
        </p:txBody>
      </p:sp>
    </p:spTree>
    <p:extLst>
      <p:ext uri="{BB962C8B-B14F-4D97-AF65-F5344CB8AC3E}">
        <p14:creationId xmlns:p14="http://schemas.microsoft.com/office/powerpoint/2010/main" val="3502843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5" name="Group 84">
            <a:extLst>
              <a:ext uri="{FF2B5EF4-FFF2-40B4-BE49-F238E27FC236}">
                <a16:creationId xmlns:a16="http://schemas.microsoft.com/office/drawing/2014/main" id="{384F3C1C-5B7B-48EF-9DFE-3C34FE7CA0DC}"/>
              </a:ext>
            </a:extLst>
          </p:cNvPr>
          <p:cNvGrpSpPr/>
          <p:nvPr/>
        </p:nvGrpSpPr>
        <p:grpSpPr>
          <a:xfrm>
            <a:off x="-706729" y="2053621"/>
            <a:ext cx="5975833" cy="4481874"/>
            <a:chOff x="-706729" y="2053621"/>
            <a:chExt cx="5975833" cy="4481874"/>
          </a:xfrm>
        </p:grpSpPr>
        <p:pic>
          <p:nvPicPr>
            <p:cNvPr id="86" name="Picture 85">
              <a:extLst>
                <a:ext uri="{FF2B5EF4-FFF2-40B4-BE49-F238E27FC236}">
                  <a16:creationId xmlns:a16="http://schemas.microsoft.com/office/drawing/2014/main" id="{602E0DF8-1CE0-446F-813F-88A439D44F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87" name="Group 86">
              <a:extLst>
                <a:ext uri="{FF2B5EF4-FFF2-40B4-BE49-F238E27FC236}">
                  <a16:creationId xmlns:a16="http://schemas.microsoft.com/office/drawing/2014/main" id="{5F57A580-5CFF-4CDE-B24B-FC1D7EFE5A5C}"/>
                </a:ext>
              </a:extLst>
            </p:cNvPr>
            <p:cNvGrpSpPr/>
            <p:nvPr/>
          </p:nvGrpSpPr>
          <p:grpSpPr>
            <a:xfrm>
              <a:off x="628965" y="2651714"/>
              <a:ext cx="3430229" cy="3408545"/>
              <a:chOff x="628965" y="2651714"/>
              <a:chExt cx="3430229" cy="3408545"/>
            </a:xfrm>
          </p:grpSpPr>
          <p:grpSp>
            <p:nvGrpSpPr>
              <p:cNvPr id="88" name="Group 87">
                <a:extLst>
                  <a:ext uri="{FF2B5EF4-FFF2-40B4-BE49-F238E27FC236}">
                    <a16:creationId xmlns:a16="http://schemas.microsoft.com/office/drawing/2014/main" id="{0CC80204-CA30-4269-BC93-DD650F1294D7}"/>
                  </a:ext>
                </a:extLst>
              </p:cNvPr>
              <p:cNvGrpSpPr/>
              <p:nvPr/>
            </p:nvGrpSpPr>
            <p:grpSpPr>
              <a:xfrm>
                <a:off x="1132281" y="5181952"/>
                <a:ext cx="2329312" cy="878307"/>
                <a:chOff x="1132281" y="5181952"/>
                <a:chExt cx="2329312" cy="878307"/>
              </a:xfrm>
            </p:grpSpPr>
            <p:cxnSp>
              <p:nvCxnSpPr>
                <p:cNvPr id="98" name="Straight Arrow Connector 97">
                  <a:extLst>
                    <a:ext uri="{FF2B5EF4-FFF2-40B4-BE49-F238E27FC236}">
                      <a16:creationId xmlns:a16="http://schemas.microsoft.com/office/drawing/2014/main" id="{727C624F-BDEB-4654-948C-4467D94202F4}"/>
                    </a:ext>
                  </a:extLst>
                </p:cNvPr>
                <p:cNvCxnSpPr>
                  <a:cxnSpLocks/>
                  <a:endCxn id="99"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CCAB1BD7-EF77-4DF7-9927-37EE486CDCBC}"/>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89" name="Group 88">
                <a:extLst>
                  <a:ext uri="{FF2B5EF4-FFF2-40B4-BE49-F238E27FC236}">
                    <a16:creationId xmlns:a16="http://schemas.microsoft.com/office/drawing/2014/main" id="{122BE1F3-F268-420A-94AF-827896DEF7A8}"/>
                  </a:ext>
                </a:extLst>
              </p:cNvPr>
              <p:cNvGrpSpPr/>
              <p:nvPr/>
            </p:nvGrpSpPr>
            <p:grpSpPr>
              <a:xfrm rot="16200000">
                <a:off x="2455385" y="4025160"/>
                <a:ext cx="2329312" cy="878307"/>
                <a:chOff x="1132281" y="5181952"/>
                <a:chExt cx="2329312" cy="878307"/>
              </a:xfrm>
            </p:grpSpPr>
            <p:cxnSp>
              <p:nvCxnSpPr>
                <p:cNvPr id="96" name="Straight Arrow Connector 95">
                  <a:extLst>
                    <a:ext uri="{FF2B5EF4-FFF2-40B4-BE49-F238E27FC236}">
                      <a16:creationId xmlns:a16="http://schemas.microsoft.com/office/drawing/2014/main" id="{3D7D09A7-8E30-4DAC-A2A5-432BCEE99689}"/>
                    </a:ext>
                  </a:extLst>
                </p:cNvPr>
                <p:cNvCxnSpPr>
                  <a:cxnSpLocks/>
                  <a:endCxn id="97"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9B66E343-CD55-4BCD-B353-EF55D48D572D}"/>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90" name="Group 89">
                <a:extLst>
                  <a:ext uri="{FF2B5EF4-FFF2-40B4-BE49-F238E27FC236}">
                    <a16:creationId xmlns:a16="http://schemas.microsoft.com/office/drawing/2014/main" id="{815A7904-F10E-46FA-868B-088D41E7216E}"/>
                  </a:ext>
                </a:extLst>
              </p:cNvPr>
              <p:cNvGrpSpPr/>
              <p:nvPr/>
            </p:nvGrpSpPr>
            <p:grpSpPr>
              <a:xfrm rot="10800000">
                <a:off x="1257540" y="2651714"/>
                <a:ext cx="2329312" cy="878307"/>
                <a:chOff x="1132281" y="5181952"/>
                <a:chExt cx="2329312" cy="878307"/>
              </a:xfrm>
            </p:grpSpPr>
            <p:cxnSp>
              <p:nvCxnSpPr>
                <p:cNvPr id="94" name="Straight Arrow Connector 93">
                  <a:extLst>
                    <a:ext uri="{FF2B5EF4-FFF2-40B4-BE49-F238E27FC236}">
                      <a16:creationId xmlns:a16="http://schemas.microsoft.com/office/drawing/2014/main" id="{596033F6-33AB-41E3-B373-B910B172A728}"/>
                    </a:ext>
                  </a:extLst>
                </p:cNvPr>
                <p:cNvCxnSpPr>
                  <a:cxnSpLocks/>
                  <a:endCxn id="95"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E70091C-802D-499F-BCE2-172A19BF7FBE}"/>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91" name="Group 90">
                <a:extLst>
                  <a:ext uri="{FF2B5EF4-FFF2-40B4-BE49-F238E27FC236}">
                    <a16:creationId xmlns:a16="http://schemas.microsoft.com/office/drawing/2014/main" id="{57B50FF9-E40E-450B-ABF1-825FE7C92846}"/>
                  </a:ext>
                </a:extLst>
              </p:cNvPr>
              <p:cNvGrpSpPr/>
              <p:nvPr/>
            </p:nvGrpSpPr>
            <p:grpSpPr>
              <a:xfrm rot="5400000">
                <a:off x="-96537" y="3856094"/>
                <a:ext cx="2329312" cy="878307"/>
                <a:chOff x="1132281" y="5181952"/>
                <a:chExt cx="2329312" cy="878307"/>
              </a:xfrm>
            </p:grpSpPr>
            <p:cxnSp>
              <p:nvCxnSpPr>
                <p:cNvPr id="92" name="Straight Arrow Connector 91">
                  <a:extLst>
                    <a:ext uri="{FF2B5EF4-FFF2-40B4-BE49-F238E27FC236}">
                      <a16:creationId xmlns:a16="http://schemas.microsoft.com/office/drawing/2014/main" id="{9F9D6E74-5E06-48C8-B0DB-92C3035C65FE}"/>
                    </a:ext>
                  </a:extLst>
                </p:cNvPr>
                <p:cNvCxnSpPr>
                  <a:cxnSpLocks/>
                  <a:endCxn id="93"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208925EA-A386-4EB4-B96B-F16ADCB2BCD5}"/>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+50-mm X</a:t>
            </a:r>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September 12, 2022</a:t>
            </a:fld>
            <a:endParaRPr lang="en-CA" dirty="0"/>
          </a:p>
        </p:txBody>
      </p:sp>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61960" y="3810352"/>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831461" y="3782727"/>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FF762CE5-8D5A-4D88-A9F6-C4B9AE2DE74C}"/>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51" name="Rectangle 50">
              <a:extLst>
                <a:ext uri="{FF2B5EF4-FFF2-40B4-BE49-F238E27FC236}">
                  <a16:creationId xmlns:a16="http://schemas.microsoft.com/office/drawing/2014/main" id="{8F13EF58-48A9-455E-85F7-386D559CE528}"/>
                </a:ext>
              </a:extLst>
            </p:cNvPr>
            <p:cNvSpPr/>
            <p:nvPr/>
          </p:nvSpPr>
          <p:spPr>
            <a:xfrm>
              <a:off x="10874197" y="1400473"/>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228573" y="3782728"/>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3E25F0A4-2A2E-4349-B1D7-C4AF289F7FB7}"/>
              </a:ext>
            </a:extLst>
          </p:cNvPr>
          <p:cNvGrpSpPr/>
          <p:nvPr/>
        </p:nvGrpSpPr>
        <p:grpSpPr>
          <a:xfrm>
            <a:off x="4404360" y="1209164"/>
            <a:ext cx="3657600" cy="2743200"/>
            <a:chOff x="4404360" y="1209164"/>
            <a:chExt cx="3657600" cy="2743200"/>
          </a:xfrm>
        </p:grpSpPr>
        <p:grpSp>
          <p:nvGrpSpPr>
            <p:cNvPr id="2" name="Group 1">
              <a:extLst>
                <a:ext uri="{FF2B5EF4-FFF2-40B4-BE49-F238E27FC236}">
                  <a16:creationId xmlns:a16="http://schemas.microsoft.com/office/drawing/2014/main" id="{69AF31FA-54B2-4358-8D09-0E7842D0A3D0}"/>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228573"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704CD9EF-EA16-475A-959F-144B3D85E985}"/>
                </a:ext>
              </a:extLst>
            </p:cNvPr>
            <p:cNvSpPr/>
            <p:nvPr/>
          </p:nvSpPr>
          <p:spPr>
            <a:xfrm>
              <a:off x="5884076" y="1373704"/>
              <a:ext cx="1061353" cy="20298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itle 3">
            <a:extLst>
              <a:ext uri="{FF2B5EF4-FFF2-40B4-BE49-F238E27FC236}">
                <a16:creationId xmlns:a16="http://schemas.microsoft.com/office/drawing/2014/main" id="{235DAAE0-A10B-4886-8F4E-9B5A5AE35022}"/>
              </a:ext>
            </a:extLst>
          </p:cNvPr>
          <p:cNvSpPr txBox="1">
            <a:spLocks/>
          </p:cNvSpPr>
          <p:nvPr/>
        </p:nvSpPr>
        <p:spPr>
          <a:xfrm>
            <a:off x="7663964" y="214752"/>
            <a:ext cx="3210234" cy="472459"/>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8000"/>
                </a:solidFill>
              </a:rPr>
              <a:t>+X offset moves the phantom to the right – good!</a:t>
            </a:r>
          </a:p>
        </p:txBody>
      </p:sp>
      <p:pic>
        <p:nvPicPr>
          <p:cNvPr id="11" name="Picture 10">
            <a:extLst>
              <a:ext uri="{FF2B5EF4-FFF2-40B4-BE49-F238E27FC236}">
                <a16:creationId xmlns:a16="http://schemas.microsoft.com/office/drawing/2014/main" id="{D017F5A0-59F6-496D-9BEE-0E081272ACF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14767" y="4122894"/>
            <a:ext cx="873091" cy="2279259"/>
          </a:xfrm>
          <a:prstGeom prst="rect">
            <a:avLst/>
          </a:prstGeom>
        </p:spPr>
      </p:pic>
      <p:pic>
        <p:nvPicPr>
          <p:cNvPr id="84" name="Picture 83">
            <a:extLst>
              <a:ext uri="{FF2B5EF4-FFF2-40B4-BE49-F238E27FC236}">
                <a16:creationId xmlns:a16="http://schemas.microsoft.com/office/drawing/2014/main" id="{B28798EC-1221-4F20-AB86-0EB2CD77F45F}"/>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18909" y="1520790"/>
            <a:ext cx="873091" cy="2279257"/>
          </a:xfrm>
          <a:prstGeom prst="rect">
            <a:avLst/>
          </a:prstGeom>
        </p:spPr>
      </p:pic>
      <p:sp>
        <p:nvSpPr>
          <p:cNvPr id="100" name="Rectangle 99">
            <a:extLst>
              <a:ext uri="{FF2B5EF4-FFF2-40B4-BE49-F238E27FC236}">
                <a16:creationId xmlns:a16="http://schemas.microsoft.com/office/drawing/2014/main" id="{3DA1BB1F-39BA-4DC1-9F7F-F30E0EBD515E}"/>
              </a:ext>
            </a:extLst>
          </p:cNvPr>
          <p:cNvSpPr/>
          <p:nvPr/>
        </p:nvSpPr>
        <p:spPr>
          <a:xfrm>
            <a:off x="10036924" y="3437837"/>
            <a:ext cx="666369" cy="44899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Corner of  eye</a:t>
            </a:r>
          </a:p>
        </p:txBody>
      </p:sp>
      <p:sp>
        <p:nvSpPr>
          <p:cNvPr id="102" name="Oval 101">
            <a:extLst>
              <a:ext uri="{FF2B5EF4-FFF2-40B4-BE49-F238E27FC236}">
                <a16:creationId xmlns:a16="http://schemas.microsoft.com/office/drawing/2014/main" id="{646BF01B-A862-4EA2-8793-C7E67D76E64F}"/>
              </a:ext>
            </a:extLst>
          </p:cNvPr>
          <p:cNvSpPr/>
          <p:nvPr/>
        </p:nvSpPr>
        <p:spPr>
          <a:xfrm>
            <a:off x="10075165" y="3048787"/>
            <a:ext cx="241452" cy="326960"/>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BDA7027E-1BE6-47F5-82FD-B1094BE47BC0}"/>
              </a:ext>
            </a:extLst>
          </p:cNvPr>
          <p:cNvSpPr/>
          <p:nvPr/>
        </p:nvSpPr>
        <p:spPr>
          <a:xfrm>
            <a:off x="9469765" y="3199171"/>
            <a:ext cx="360921" cy="216589"/>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2825964E-5009-479A-B785-17CCFE3439C1}"/>
              </a:ext>
            </a:extLst>
          </p:cNvPr>
          <p:cNvSpPr/>
          <p:nvPr/>
        </p:nvSpPr>
        <p:spPr>
          <a:xfrm rot="5400000">
            <a:off x="9499337" y="3533364"/>
            <a:ext cx="368812"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m</a:t>
            </a:r>
            <a:endParaRPr lang="en-US" sz="1600" dirty="0">
              <a:solidFill>
                <a:srgbClr val="000000"/>
              </a:solidFill>
            </a:endParaRPr>
          </a:p>
        </p:txBody>
      </p:sp>
    </p:spTree>
    <p:extLst>
      <p:ext uri="{BB962C8B-B14F-4D97-AF65-F5344CB8AC3E}">
        <p14:creationId xmlns:p14="http://schemas.microsoft.com/office/powerpoint/2010/main" val="2167336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0A85A09-B310-4508-9A4D-4EAEDDFC53B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86799" y="3940083"/>
            <a:ext cx="2632981" cy="2743198"/>
          </a:xfrm>
          <a:prstGeom prst="rect">
            <a:avLst/>
          </a:prstGeom>
        </p:spPr>
      </p:pic>
      <p:pic>
        <p:nvPicPr>
          <p:cNvPr id="22" name="Picture 21">
            <a:extLst>
              <a:ext uri="{FF2B5EF4-FFF2-40B4-BE49-F238E27FC236}">
                <a16:creationId xmlns:a16="http://schemas.microsoft.com/office/drawing/2014/main" id="{12F34600-DF1E-4D74-98F9-04A377363F6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697613" y="1235702"/>
            <a:ext cx="2632981" cy="2743198"/>
          </a:xfrm>
          <a:prstGeom prst="rect">
            <a:avLst/>
          </a:prstGeom>
        </p:spPr>
      </p:pic>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+50-mm X</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4" y="1196885"/>
            <a:ext cx="2632981"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5370" y="1196885"/>
            <a:ext cx="2632981" cy="2743198"/>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32194" y="1196885"/>
            <a:ext cx="2632981" cy="2743199"/>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686800" y="2560320"/>
            <a:ext cx="2632981" cy="2743199"/>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034877" y="3810351"/>
            <a:ext cx="2632981" cy="2743198"/>
          </a:xfrm>
          <a:prstGeom prst="rect">
            <a:avLst/>
          </a:prstGeom>
        </p:spPr>
      </p:pic>
      <p:grpSp>
        <p:nvGrpSpPr>
          <p:cNvPr id="6" name="Group 5">
            <a:extLst>
              <a:ext uri="{FF2B5EF4-FFF2-40B4-BE49-F238E27FC236}">
                <a16:creationId xmlns:a16="http://schemas.microsoft.com/office/drawing/2014/main" id="{0837DE77-49EC-49BE-A550-BC9EC6F8AA9E}"/>
              </a:ext>
            </a:extLst>
          </p:cNvPr>
          <p:cNvGrpSpPr/>
          <p:nvPr/>
        </p:nvGrpSpPr>
        <p:grpSpPr>
          <a:xfrm>
            <a:off x="8843293" y="2821588"/>
            <a:ext cx="2498113" cy="2099570"/>
            <a:chOff x="3110504" y="1479905"/>
            <a:chExt cx="2498113" cy="2099570"/>
          </a:xfrm>
        </p:grpSpPr>
        <p:grpSp>
          <p:nvGrpSpPr>
            <p:cNvPr id="15" name="Group 14">
              <a:extLst>
                <a:ext uri="{FF2B5EF4-FFF2-40B4-BE49-F238E27FC236}">
                  <a16:creationId xmlns:a16="http://schemas.microsoft.com/office/drawing/2014/main" id="{2E8FAD83-9375-4835-A777-00CFD549D3D2}"/>
                </a:ext>
              </a:extLst>
            </p:cNvPr>
            <p:cNvGrpSpPr/>
            <p:nvPr/>
          </p:nvGrpSpPr>
          <p:grpSpPr>
            <a:xfrm>
              <a:off x="3239113" y="1479905"/>
              <a:ext cx="2369504" cy="354589"/>
              <a:chOff x="1058077" y="2590742"/>
              <a:chExt cx="2369504" cy="354589"/>
            </a:xfrm>
          </p:grpSpPr>
          <p:cxnSp>
            <p:nvCxnSpPr>
              <p:cNvPr id="16" name="Straight Arrow Connector 15">
                <a:extLst>
                  <a:ext uri="{FF2B5EF4-FFF2-40B4-BE49-F238E27FC236}">
                    <a16:creationId xmlns:a16="http://schemas.microsoft.com/office/drawing/2014/main" id="{03CE29D7-4D12-4245-AD13-26D756BDA62A}"/>
                  </a:ext>
                </a:extLst>
              </p:cNvPr>
              <p:cNvCxnSpPr>
                <a:cxnSpLocks/>
              </p:cNvCxnSpPr>
              <p:nvPr/>
            </p:nvCxnSpPr>
            <p:spPr>
              <a:xfrm>
                <a:off x="1058077" y="2945331"/>
                <a:ext cx="2304464" cy="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78E92C8C-CDFE-4879-A16F-0A079986AA72}"/>
                  </a:ext>
                </a:extLst>
              </p:cNvPr>
              <p:cNvSpPr txBox="1"/>
              <p:nvPr/>
            </p:nvSpPr>
            <p:spPr>
              <a:xfrm>
                <a:off x="1098269" y="2590742"/>
                <a:ext cx="2329312" cy="276999"/>
              </a:xfrm>
              <a:prstGeom prst="rect">
                <a:avLst/>
              </a:prstGeom>
              <a:noFill/>
            </p:spPr>
            <p:txBody>
              <a:bodyPr wrap="square" lIns="0" tIns="0" rIns="0" bIns="0" rtlCol="0">
                <a:spAutoFit/>
              </a:bodyPr>
              <a:lstStyle/>
              <a:p>
                <a:pPr algn="ctr"/>
                <a:r>
                  <a:rPr lang="en-US" b="1" dirty="0">
                    <a:solidFill>
                      <a:srgbClr val="FFFF00"/>
                    </a:solidFill>
                  </a:rPr>
                  <a:t>300 mm</a:t>
                </a:r>
              </a:p>
            </p:txBody>
          </p:sp>
        </p:grpSp>
        <p:cxnSp>
          <p:nvCxnSpPr>
            <p:cNvPr id="20" name="Straight Arrow Connector 19">
              <a:extLst>
                <a:ext uri="{FF2B5EF4-FFF2-40B4-BE49-F238E27FC236}">
                  <a16:creationId xmlns:a16="http://schemas.microsoft.com/office/drawing/2014/main" id="{28F401D4-09A7-4D6D-8D07-99F1D2E59BE0}"/>
                </a:ext>
              </a:extLst>
            </p:cNvPr>
            <p:cNvCxnSpPr>
              <a:cxnSpLocks/>
            </p:cNvCxnSpPr>
            <p:nvPr/>
          </p:nvCxnSpPr>
          <p:spPr>
            <a:xfrm>
              <a:off x="3239113" y="2568485"/>
              <a:ext cx="548938" cy="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896EDB76-C109-4CF3-ABFA-D2C39E76BE9D}"/>
                </a:ext>
              </a:extLst>
            </p:cNvPr>
            <p:cNvGrpSpPr/>
            <p:nvPr/>
          </p:nvGrpSpPr>
          <p:grpSpPr>
            <a:xfrm>
              <a:off x="3110504" y="2221342"/>
              <a:ext cx="2273913" cy="1358133"/>
              <a:chOff x="-1033931" y="2558294"/>
              <a:chExt cx="2273913" cy="1358133"/>
            </a:xfrm>
          </p:grpSpPr>
          <p:sp>
            <p:nvSpPr>
              <p:cNvPr id="26" name="TextBox 25">
                <a:extLst>
                  <a:ext uri="{FF2B5EF4-FFF2-40B4-BE49-F238E27FC236}">
                    <a16:creationId xmlns:a16="http://schemas.microsoft.com/office/drawing/2014/main" id="{BFB719BD-711C-4B3F-9DB0-A69CC512E389}"/>
                  </a:ext>
                </a:extLst>
              </p:cNvPr>
              <p:cNvSpPr txBox="1"/>
              <p:nvPr/>
            </p:nvSpPr>
            <p:spPr>
              <a:xfrm>
                <a:off x="-1033931" y="2558294"/>
                <a:ext cx="1493281" cy="276999"/>
              </a:xfrm>
              <a:prstGeom prst="rect">
                <a:avLst/>
              </a:prstGeom>
              <a:noFill/>
            </p:spPr>
            <p:txBody>
              <a:bodyPr wrap="square" lIns="0" tIns="0" rIns="0" bIns="0" rtlCol="0">
                <a:spAutoFit/>
              </a:bodyPr>
              <a:lstStyle>
                <a:defPPr>
                  <a:defRPr lang="en-US"/>
                </a:defPPr>
                <a:lvl1pPr algn="ctr">
                  <a:defRPr b="1">
                    <a:solidFill>
                      <a:srgbClr val="FFFF00"/>
                    </a:solidFill>
                  </a:defRPr>
                </a:lvl1pPr>
              </a:lstStyle>
              <a:p>
                <a:r>
                  <a:rPr lang="en-US" dirty="0"/>
                  <a:t>50 + 22 mm</a:t>
                </a:r>
              </a:p>
            </p:txBody>
          </p:sp>
          <p:sp>
            <p:nvSpPr>
              <p:cNvPr id="27" name="TextBox 26">
                <a:extLst>
                  <a:ext uri="{FF2B5EF4-FFF2-40B4-BE49-F238E27FC236}">
                    <a16:creationId xmlns:a16="http://schemas.microsoft.com/office/drawing/2014/main" id="{508A3431-2AB3-4C6A-B551-A8D7A1B28E62}"/>
                  </a:ext>
                </a:extLst>
              </p:cNvPr>
              <p:cNvSpPr txBox="1"/>
              <p:nvPr/>
            </p:nvSpPr>
            <p:spPr>
              <a:xfrm>
                <a:off x="-795251" y="3085430"/>
                <a:ext cx="2035233" cy="830997"/>
              </a:xfrm>
              <a:prstGeom prst="rect">
                <a:avLst/>
              </a:prstGeom>
              <a:noFill/>
            </p:spPr>
            <p:txBody>
              <a:bodyPr wrap="square" lIns="0" tIns="0" rIns="0" bIns="0" rtlCol="0">
                <a:spAutoFit/>
              </a:bodyPr>
              <a:lstStyle>
                <a:defPPr>
                  <a:defRPr lang="en-US"/>
                </a:defPPr>
                <a:lvl1pPr algn="ctr">
                  <a:defRPr b="1">
                    <a:solidFill>
                      <a:srgbClr val="FFFF00"/>
                    </a:solidFill>
                  </a:defRPr>
                </a:lvl1pPr>
              </a:lstStyle>
              <a:p>
                <a:r>
                  <a:rPr lang="en-US" dirty="0"/>
                  <a:t>So phantom offset is applied after the scaling – good!</a:t>
                </a:r>
              </a:p>
            </p:txBody>
          </p:sp>
        </p:grpSp>
      </p:grpSp>
      <p:pic>
        <p:nvPicPr>
          <p:cNvPr id="29" name="Picture 28">
            <a:extLst>
              <a:ext uri="{FF2B5EF4-FFF2-40B4-BE49-F238E27FC236}">
                <a16:creationId xmlns:a16="http://schemas.microsoft.com/office/drawing/2014/main" id="{15598C46-2F60-4768-8AC0-59360761C82C}"/>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1316558" y="51866"/>
            <a:ext cx="873091" cy="2279259"/>
          </a:xfrm>
          <a:prstGeom prst="rect">
            <a:avLst/>
          </a:prstGeom>
        </p:spPr>
      </p:pic>
      <p:pic>
        <p:nvPicPr>
          <p:cNvPr id="31" name="Picture 30">
            <a:extLst>
              <a:ext uri="{FF2B5EF4-FFF2-40B4-BE49-F238E27FC236}">
                <a16:creationId xmlns:a16="http://schemas.microsoft.com/office/drawing/2014/main" id="{0673D03A-F7D3-4B7B-B92C-B2E2DA18A7E9}"/>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p:blipFill>
        <p:spPr>
          <a:xfrm>
            <a:off x="11318908" y="2367852"/>
            <a:ext cx="873091" cy="2279257"/>
          </a:xfrm>
          <a:prstGeom prst="rect">
            <a:avLst/>
          </a:prstGeom>
        </p:spPr>
      </p:pic>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19207" y="3815904"/>
            <a:ext cx="2632981" cy="2743199"/>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041358" y="3840364"/>
            <a:ext cx="2632981" cy="2743199"/>
          </a:xfrm>
          <a:prstGeom prst="rect">
            <a:avLst/>
          </a:prstGeom>
        </p:spPr>
      </p:pic>
      <p:sp>
        <p:nvSpPr>
          <p:cNvPr id="32" name="Title 3">
            <a:extLst>
              <a:ext uri="{FF2B5EF4-FFF2-40B4-BE49-F238E27FC236}">
                <a16:creationId xmlns:a16="http://schemas.microsoft.com/office/drawing/2014/main" id="{50962AED-BD88-4F19-93F6-E7496ABDADA0}"/>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33CC"/>
                </a:solidFill>
              </a:rPr>
              <a:t>Expected each end to have </a:t>
            </a:r>
            <a:r>
              <a:rPr lang="en-US" sz="1800" b="1" u="sng" dirty="0">
                <a:solidFill>
                  <a:srgbClr val="0033CC"/>
                </a:solidFill>
              </a:rPr>
              <a:t>2 blank + 4 partial</a:t>
            </a:r>
            <a:r>
              <a:rPr lang="en-US" sz="1800" b="1" dirty="0">
                <a:solidFill>
                  <a:srgbClr val="0033CC"/>
                </a:solidFill>
              </a:rPr>
              <a:t>, with </a:t>
            </a:r>
            <a:r>
              <a:rPr lang="en-US" sz="1800" b="1" u="sng" dirty="0">
                <a:solidFill>
                  <a:srgbClr val="0033CC"/>
                </a:solidFill>
              </a:rPr>
              <a:t>partials symmetrical in Z</a:t>
            </a:r>
            <a:r>
              <a:rPr lang="en-US" sz="1800" b="1" dirty="0">
                <a:solidFill>
                  <a:srgbClr val="0033CC"/>
                </a:solidFill>
              </a:rPr>
              <a:t>.</a:t>
            </a:r>
          </a:p>
          <a:p>
            <a:r>
              <a:rPr lang="en-US" sz="1800" b="1" dirty="0">
                <a:solidFill>
                  <a:srgbClr val="0033CC"/>
                </a:solidFill>
              </a:rPr>
              <a:t>Got </a:t>
            </a:r>
            <a:r>
              <a:rPr lang="en-US" sz="1800" b="1" u="sng" dirty="0">
                <a:solidFill>
                  <a:srgbClr val="CC3300"/>
                </a:solidFill>
              </a:rPr>
              <a:t>1 blank slice + 3 partial</a:t>
            </a:r>
            <a:r>
              <a:rPr lang="en-US" sz="1800" b="1" dirty="0">
                <a:solidFill>
                  <a:srgbClr val="008000"/>
                </a:solidFill>
              </a:rPr>
              <a:t>, with </a:t>
            </a:r>
            <a:r>
              <a:rPr lang="en-US" sz="1800" b="1" u="sng" dirty="0">
                <a:solidFill>
                  <a:srgbClr val="008000"/>
                </a:solidFill>
              </a:rPr>
              <a:t>partials asymmetrical in Z</a:t>
            </a:r>
            <a:r>
              <a:rPr lang="en-US" sz="1800" b="1" dirty="0">
                <a:solidFill>
                  <a:srgbClr val="0033CC"/>
                </a:solidFill>
              </a:rPr>
              <a:t>.</a:t>
            </a:r>
          </a:p>
        </p:txBody>
      </p:sp>
    </p:spTree>
    <p:extLst>
      <p:ext uri="{BB962C8B-B14F-4D97-AF65-F5344CB8AC3E}">
        <p14:creationId xmlns:p14="http://schemas.microsoft.com/office/powerpoint/2010/main" val="3340904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7" name="Group 86">
            <a:extLst>
              <a:ext uri="{FF2B5EF4-FFF2-40B4-BE49-F238E27FC236}">
                <a16:creationId xmlns:a16="http://schemas.microsoft.com/office/drawing/2014/main" id="{C603E43A-86C9-4865-815F-09234BBAA76D}"/>
              </a:ext>
            </a:extLst>
          </p:cNvPr>
          <p:cNvGrpSpPr/>
          <p:nvPr/>
        </p:nvGrpSpPr>
        <p:grpSpPr>
          <a:xfrm>
            <a:off x="-706729" y="2053621"/>
            <a:ext cx="5975833" cy="4481874"/>
            <a:chOff x="-706729" y="2053621"/>
            <a:chExt cx="5975833" cy="4481874"/>
          </a:xfrm>
        </p:grpSpPr>
        <p:pic>
          <p:nvPicPr>
            <p:cNvPr id="88" name="Picture 87">
              <a:extLst>
                <a:ext uri="{FF2B5EF4-FFF2-40B4-BE49-F238E27FC236}">
                  <a16:creationId xmlns:a16="http://schemas.microsoft.com/office/drawing/2014/main" id="{105587A9-3690-4E1F-88CD-5C4E8442D0B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89" name="Group 88">
              <a:extLst>
                <a:ext uri="{FF2B5EF4-FFF2-40B4-BE49-F238E27FC236}">
                  <a16:creationId xmlns:a16="http://schemas.microsoft.com/office/drawing/2014/main" id="{70DBF569-AE40-4776-B274-8A5BA9EBF8C3}"/>
                </a:ext>
              </a:extLst>
            </p:cNvPr>
            <p:cNvGrpSpPr/>
            <p:nvPr/>
          </p:nvGrpSpPr>
          <p:grpSpPr>
            <a:xfrm>
              <a:off x="628965" y="2651714"/>
              <a:ext cx="3430229" cy="3408545"/>
              <a:chOff x="628965" y="2651714"/>
              <a:chExt cx="3430229" cy="3408545"/>
            </a:xfrm>
          </p:grpSpPr>
          <p:grpSp>
            <p:nvGrpSpPr>
              <p:cNvPr id="90" name="Group 89">
                <a:extLst>
                  <a:ext uri="{FF2B5EF4-FFF2-40B4-BE49-F238E27FC236}">
                    <a16:creationId xmlns:a16="http://schemas.microsoft.com/office/drawing/2014/main" id="{A20EA981-DF22-4203-A55C-F37B05365260}"/>
                  </a:ext>
                </a:extLst>
              </p:cNvPr>
              <p:cNvGrpSpPr/>
              <p:nvPr/>
            </p:nvGrpSpPr>
            <p:grpSpPr>
              <a:xfrm>
                <a:off x="1132281" y="5181952"/>
                <a:ext cx="2329312" cy="878307"/>
                <a:chOff x="1132281" y="5181952"/>
                <a:chExt cx="2329312" cy="878307"/>
              </a:xfrm>
            </p:grpSpPr>
            <p:cxnSp>
              <p:nvCxnSpPr>
                <p:cNvPr id="100" name="Straight Arrow Connector 99">
                  <a:extLst>
                    <a:ext uri="{FF2B5EF4-FFF2-40B4-BE49-F238E27FC236}">
                      <a16:creationId xmlns:a16="http://schemas.microsoft.com/office/drawing/2014/main" id="{0CB3E77E-B4D9-4627-ACD4-F4B4D6757812}"/>
                    </a:ext>
                  </a:extLst>
                </p:cNvPr>
                <p:cNvCxnSpPr>
                  <a:cxnSpLocks/>
                  <a:endCxn id="101"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D9CAFCCB-14B3-4F90-88D5-4A17549F4A06}"/>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91" name="Group 90">
                <a:extLst>
                  <a:ext uri="{FF2B5EF4-FFF2-40B4-BE49-F238E27FC236}">
                    <a16:creationId xmlns:a16="http://schemas.microsoft.com/office/drawing/2014/main" id="{C5F8E15A-14CB-4EE7-A0B9-49D2D955207C}"/>
                  </a:ext>
                </a:extLst>
              </p:cNvPr>
              <p:cNvGrpSpPr/>
              <p:nvPr/>
            </p:nvGrpSpPr>
            <p:grpSpPr>
              <a:xfrm rot="16200000">
                <a:off x="2455385" y="4025160"/>
                <a:ext cx="2329312" cy="878307"/>
                <a:chOff x="1132281" y="5181952"/>
                <a:chExt cx="2329312" cy="878307"/>
              </a:xfrm>
            </p:grpSpPr>
            <p:cxnSp>
              <p:nvCxnSpPr>
                <p:cNvPr id="98" name="Straight Arrow Connector 97">
                  <a:extLst>
                    <a:ext uri="{FF2B5EF4-FFF2-40B4-BE49-F238E27FC236}">
                      <a16:creationId xmlns:a16="http://schemas.microsoft.com/office/drawing/2014/main" id="{6D6CC636-8140-45FD-B6C0-5785A29E5978}"/>
                    </a:ext>
                  </a:extLst>
                </p:cNvPr>
                <p:cNvCxnSpPr>
                  <a:cxnSpLocks/>
                  <a:endCxn id="99"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23D5D90A-7005-478C-AB44-842404D06AE3}"/>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92" name="Group 91">
                <a:extLst>
                  <a:ext uri="{FF2B5EF4-FFF2-40B4-BE49-F238E27FC236}">
                    <a16:creationId xmlns:a16="http://schemas.microsoft.com/office/drawing/2014/main" id="{1DA5B353-56A5-492F-BDC0-76DB0920303A}"/>
                  </a:ext>
                </a:extLst>
              </p:cNvPr>
              <p:cNvGrpSpPr/>
              <p:nvPr/>
            </p:nvGrpSpPr>
            <p:grpSpPr>
              <a:xfrm rot="10800000">
                <a:off x="1257540" y="2651714"/>
                <a:ext cx="2329312" cy="878307"/>
                <a:chOff x="1132281" y="5181952"/>
                <a:chExt cx="2329312" cy="878307"/>
              </a:xfrm>
            </p:grpSpPr>
            <p:cxnSp>
              <p:nvCxnSpPr>
                <p:cNvPr id="96" name="Straight Arrow Connector 95">
                  <a:extLst>
                    <a:ext uri="{FF2B5EF4-FFF2-40B4-BE49-F238E27FC236}">
                      <a16:creationId xmlns:a16="http://schemas.microsoft.com/office/drawing/2014/main" id="{2780D806-511A-4774-A0E6-1B9A7A16EFBE}"/>
                    </a:ext>
                  </a:extLst>
                </p:cNvPr>
                <p:cNvCxnSpPr>
                  <a:cxnSpLocks/>
                  <a:endCxn id="97"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B3D5A4C0-7293-42ED-ADCC-6FABCFEDA6B4}"/>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93" name="Group 92">
                <a:extLst>
                  <a:ext uri="{FF2B5EF4-FFF2-40B4-BE49-F238E27FC236}">
                    <a16:creationId xmlns:a16="http://schemas.microsoft.com/office/drawing/2014/main" id="{EDB4A00E-19C6-41A9-9CC8-F6B45FB15F64}"/>
                  </a:ext>
                </a:extLst>
              </p:cNvPr>
              <p:cNvGrpSpPr/>
              <p:nvPr/>
            </p:nvGrpSpPr>
            <p:grpSpPr>
              <a:xfrm rot="5400000">
                <a:off x="-96537" y="3856094"/>
                <a:ext cx="2329312" cy="878307"/>
                <a:chOff x="1132281" y="5181952"/>
                <a:chExt cx="2329312" cy="878307"/>
              </a:xfrm>
            </p:grpSpPr>
            <p:cxnSp>
              <p:nvCxnSpPr>
                <p:cNvPr id="94" name="Straight Arrow Connector 93">
                  <a:extLst>
                    <a:ext uri="{FF2B5EF4-FFF2-40B4-BE49-F238E27FC236}">
                      <a16:creationId xmlns:a16="http://schemas.microsoft.com/office/drawing/2014/main" id="{BCDE780F-D073-4873-8959-E3D673903631}"/>
                    </a:ext>
                  </a:extLst>
                </p:cNvPr>
                <p:cNvCxnSpPr>
                  <a:cxnSpLocks/>
                  <a:endCxn id="95"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357EEDFB-DF47-49B2-9E16-07937A5B965C}"/>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+50-mm Y</a:t>
            </a:r>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September 12, 2022</a:t>
            </a:fld>
            <a:endParaRPr lang="en-CA" dirty="0"/>
          </a:p>
        </p:txBody>
      </p:sp>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61960" y="3810352"/>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831461" y="3782727"/>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AEFC9BD3-8301-41A3-BDF8-804AC8551DE8}"/>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77" name="Rectangle 76">
              <a:extLst>
                <a:ext uri="{FF2B5EF4-FFF2-40B4-BE49-F238E27FC236}">
                  <a16:creationId xmlns:a16="http://schemas.microsoft.com/office/drawing/2014/main" id="{8465BB1F-1A5A-4CE0-978A-E88F00E7D70C}"/>
                </a:ext>
              </a:extLst>
            </p:cNvPr>
            <p:cNvSpPr/>
            <p:nvPr/>
          </p:nvSpPr>
          <p:spPr>
            <a:xfrm>
              <a:off x="10884321" y="1383029"/>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Oval 51">
            <a:extLst>
              <a:ext uri="{FF2B5EF4-FFF2-40B4-BE49-F238E27FC236}">
                <a16:creationId xmlns:a16="http://schemas.microsoft.com/office/drawing/2014/main" id="{DA095B01-639E-4BE7-8B1E-9DC4A8C80B3D}"/>
              </a:ext>
            </a:extLst>
          </p:cNvPr>
          <p:cNvSpPr/>
          <p:nvPr/>
        </p:nvSpPr>
        <p:spPr>
          <a:xfrm>
            <a:off x="6447747" y="2317590"/>
            <a:ext cx="338133" cy="514490"/>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31616D5-E217-4F5F-8C6E-D7AB09B09A1B}"/>
              </a:ext>
            </a:extLst>
          </p:cNvPr>
          <p:cNvSpPr/>
          <p:nvPr/>
        </p:nvSpPr>
        <p:spPr>
          <a:xfrm rot="16200000">
            <a:off x="6262457" y="3080049"/>
            <a:ext cx="646071"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0000"/>
                </a:solidFill>
              </a:rPr>
              <a:t>CatS</a:t>
            </a:r>
            <a:endParaRPr lang="en-US" dirty="0">
              <a:solidFill>
                <a:srgbClr val="000000"/>
              </a:solidFill>
            </a:endParaRPr>
          </a:p>
        </p:txBody>
      </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228573" y="3782728"/>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EE64B7B2-5484-4772-AB00-8AADAA1251DC}"/>
              </a:ext>
            </a:extLst>
          </p:cNvPr>
          <p:cNvGrpSpPr/>
          <p:nvPr/>
        </p:nvGrpSpPr>
        <p:grpSpPr>
          <a:xfrm>
            <a:off x="4404360" y="1209164"/>
            <a:ext cx="3657600" cy="2743200"/>
            <a:chOff x="4404360" y="1209164"/>
            <a:chExt cx="3657600" cy="2743200"/>
          </a:xfrm>
        </p:grpSpPr>
        <p:grpSp>
          <p:nvGrpSpPr>
            <p:cNvPr id="79" name="Group 78">
              <a:extLst>
                <a:ext uri="{FF2B5EF4-FFF2-40B4-BE49-F238E27FC236}">
                  <a16:creationId xmlns:a16="http://schemas.microsoft.com/office/drawing/2014/main" id="{CD4B6E87-6608-4928-8A7A-82D3F134F8DE}"/>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228573"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25F41A06-3CC3-44C9-BEB0-BDB2A9D681C7}"/>
                </a:ext>
              </a:extLst>
            </p:cNvPr>
            <p:cNvSpPr/>
            <p:nvPr/>
          </p:nvSpPr>
          <p:spPr>
            <a:xfrm>
              <a:off x="5884076" y="1373704"/>
              <a:ext cx="1061353" cy="20298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Title 3">
            <a:extLst>
              <a:ext uri="{FF2B5EF4-FFF2-40B4-BE49-F238E27FC236}">
                <a16:creationId xmlns:a16="http://schemas.microsoft.com/office/drawing/2014/main" id="{73578601-0746-47EA-9F72-3340E8C48157}"/>
              </a:ext>
            </a:extLst>
          </p:cNvPr>
          <p:cNvSpPr txBox="1">
            <a:spLocks/>
          </p:cNvSpPr>
          <p:nvPr/>
        </p:nvSpPr>
        <p:spPr>
          <a:xfrm>
            <a:off x="7663963" y="214752"/>
            <a:ext cx="3143931" cy="472459"/>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8000"/>
                </a:solidFill>
              </a:rPr>
              <a:t>+Y offset moves the phantom up – good!</a:t>
            </a:r>
          </a:p>
        </p:txBody>
      </p:sp>
      <p:sp>
        <p:nvSpPr>
          <p:cNvPr id="104" name="Rectangle 103">
            <a:extLst>
              <a:ext uri="{FF2B5EF4-FFF2-40B4-BE49-F238E27FC236}">
                <a16:creationId xmlns:a16="http://schemas.microsoft.com/office/drawing/2014/main" id="{2E4749A3-6C4B-4D71-98DA-8EA517F721B5}"/>
              </a:ext>
            </a:extLst>
          </p:cNvPr>
          <p:cNvSpPr/>
          <p:nvPr/>
        </p:nvSpPr>
        <p:spPr>
          <a:xfrm>
            <a:off x="5956816" y="6090560"/>
            <a:ext cx="797743" cy="545354"/>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Bottom edge of CatSim</a:t>
            </a:r>
          </a:p>
        </p:txBody>
      </p:sp>
      <p:sp>
        <p:nvSpPr>
          <p:cNvPr id="105" name="Oval 104">
            <a:extLst>
              <a:ext uri="{FF2B5EF4-FFF2-40B4-BE49-F238E27FC236}">
                <a16:creationId xmlns:a16="http://schemas.microsoft.com/office/drawing/2014/main" id="{0F2ADFAE-FC0E-4B02-8DD2-5B42893DCD4D}"/>
              </a:ext>
            </a:extLst>
          </p:cNvPr>
          <p:cNvSpPr/>
          <p:nvPr/>
        </p:nvSpPr>
        <p:spPr>
          <a:xfrm>
            <a:off x="5853326" y="5742556"/>
            <a:ext cx="932554" cy="297532"/>
          </a:xfrm>
          <a:prstGeom prst="ellipse">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a:extLst>
              <a:ext uri="{FF2B5EF4-FFF2-40B4-BE49-F238E27FC236}">
                <a16:creationId xmlns:a16="http://schemas.microsoft.com/office/drawing/2014/main" id="{9E0F824A-FB47-402E-88FA-C100037972C6}"/>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flipV="1">
            <a:off x="11314767" y="4122895"/>
            <a:ext cx="873091" cy="2279257"/>
          </a:xfrm>
          <a:prstGeom prst="rect">
            <a:avLst/>
          </a:prstGeom>
        </p:spPr>
      </p:pic>
      <p:pic>
        <p:nvPicPr>
          <p:cNvPr id="107" name="Picture 106">
            <a:extLst>
              <a:ext uri="{FF2B5EF4-FFF2-40B4-BE49-F238E27FC236}">
                <a16:creationId xmlns:a16="http://schemas.microsoft.com/office/drawing/2014/main" id="{41A895EF-F3E0-428F-B298-424FDB19306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18909" y="1520790"/>
            <a:ext cx="873090" cy="2279257"/>
          </a:xfrm>
          <a:prstGeom prst="rect">
            <a:avLst/>
          </a:prstGeom>
        </p:spPr>
      </p:pic>
    </p:spTree>
    <p:extLst>
      <p:ext uri="{BB962C8B-B14F-4D97-AF65-F5344CB8AC3E}">
        <p14:creationId xmlns:p14="http://schemas.microsoft.com/office/powerpoint/2010/main" val="1715685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8F86D51-AD5C-4CC5-AE6A-79582A78C389}"/>
              </a:ext>
            </a:extLst>
          </p:cNvPr>
          <p:cNvSpPr>
            <a:spLocks noGrp="1"/>
          </p:cNvSpPr>
          <p:nvPr>
            <p:ph type="dt" sz="half" idx="10"/>
          </p:nvPr>
        </p:nvSpPr>
        <p:spPr/>
        <p:txBody>
          <a:bodyPr/>
          <a:lstStyle/>
          <a:p>
            <a:fld id="{9AC9EBFE-5BA1-460F-BE92-8CF5579A714B}" type="datetime4">
              <a:rPr lang="en-US" smtClean="0"/>
              <a:t>September 12, 2022</a:t>
            </a:fld>
            <a:endParaRPr lang="en-CA"/>
          </a:p>
        </p:txBody>
      </p:sp>
      <p:sp>
        <p:nvSpPr>
          <p:cNvPr id="4" name="Footer Placeholder 3">
            <a:extLst>
              <a:ext uri="{FF2B5EF4-FFF2-40B4-BE49-F238E27FC236}">
                <a16:creationId xmlns:a16="http://schemas.microsoft.com/office/drawing/2014/main" id="{56A8998D-982C-42C3-9011-28E6F5E04977}"/>
              </a:ext>
            </a:extLst>
          </p:cNvPr>
          <p:cNvSpPr>
            <a:spLocks noGrp="1"/>
          </p:cNvSpPr>
          <p:nvPr>
            <p:ph type="ftr" sz="quarter" idx="11"/>
          </p:nvPr>
        </p:nvSpPr>
        <p:spPr/>
        <p:txBody>
          <a:bodyPr/>
          <a:lstStyle/>
          <a:p>
            <a:r>
              <a:rPr lang="en-CA"/>
              <a:t>Presentation Title</a:t>
            </a:r>
          </a:p>
        </p:txBody>
      </p:sp>
      <p:sp>
        <p:nvSpPr>
          <p:cNvPr id="5" name="Slide Number Placeholder 4">
            <a:extLst>
              <a:ext uri="{FF2B5EF4-FFF2-40B4-BE49-F238E27FC236}">
                <a16:creationId xmlns:a16="http://schemas.microsoft.com/office/drawing/2014/main" id="{B39F6606-F140-4A15-A5C3-09D29BEB198E}"/>
              </a:ext>
            </a:extLst>
          </p:cNvPr>
          <p:cNvSpPr>
            <a:spLocks noGrp="1"/>
          </p:cNvSpPr>
          <p:nvPr>
            <p:ph type="sldNum" sz="quarter" idx="12"/>
          </p:nvPr>
        </p:nvSpPr>
        <p:spPr/>
        <p:txBody>
          <a:bodyPr/>
          <a:lstStyle/>
          <a:p>
            <a:fld id="{00E6A5BD-C011-4A45-AA3A-201790FB7F2B}" type="slidenum">
              <a:rPr lang="en-CA" smtClean="0"/>
              <a:t>2</a:t>
            </a:fld>
            <a:endParaRPr lang="en-CA"/>
          </a:p>
        </p:txBody>
      </p:sp>
      <p:sp>
        <p:nvSpPr>
          <p:cNvPr id="6" name="Title 3">
            <a:extLst>
              <a:ext uri="{FF2B5EF4-FFF2-40B4-BE49-F238E27FC236}">
                <a16:creationId xmlns:a16="http://schemas.microsoft.com/office/drawing/2014/main" id="{C9CCA874-508C-4AD6-BC53-CF4FBCDD1D7E}"/>
              </a:ext>
            </a:extLst>
          </p:cNvPr>
          <p:cNvSpPr>
            <a:spLocks noGrp="1"/>
          </p:cNvSpPr>
          <p:nvPr>
            <p:ph type="title"/>
          </p:nvPr>
        </p:nvSpPr>
        <p:spPr>
          <a:xfrm>
            <a:off x="592351" y="222086"/>
            <a:ext cx="10032533" cy="413181"/>
          </a:xfrm>
        </p:spPr>
        <p:txBody>
          <a:bodyPr/>
          <a:lstStyle/>
          <a:p>
            <a:pPr>
              <a:lnSpc>
                <a:spcPct val="70000"/>
              </a:lnSpc>
            </a:pPr>
            <a:r>
              <a:rPr lang="en-US" b="1" dirty="0"/>
              <a:t>Baseline </a:t>
            </a:r>
            <a:r>
              <a:rPr lang="en-US" dirty="0"/>
              <a:t>for CatSim phantom experiments</a:t>
            </a:r>
          </a:p>
        </p:txBody>
      </p:sp>
      <p:sp>
        <p:nvSpPr>
          <p:cNvPr id="8" name="TextBox 7">
            <a:extLst>
              <a:ext uri="{FF2B5EF4-FFF2-40B4-BE49-F238E27FC236}">
                <a16:creationId xmlns:a16="http://schemas.microsoft.com/office/drawing/2014/main" id="{D8B415CE-DE6D-4133-A2F5-C58A2CCB4CBC}"/>
              </a:ext>
            </a:extLst>
          </p:cNvPr>
          <p:cNvSpPr txBox="1"/>
          <p:nvPr/>
        </p:nvSpPr>
        <p:spPr>
          <a:xfrm>
            <a:off x="592351" y="612844"/>
            <a:ext cx="6094324" cy="5632311"/>
          </a:xfrm>
          <a:prstGeom prst="rect">
            <a:avLst/>
          </a:prstGeom>
          <a:noFill/>
        </p:spPr>
        <p:txBody>
          <a:bodyPr wrap="square">
            <a:spAutoFit/>
          </a:bodyPr>
          <a:lstStyle/>
          <a:p>
            <a:r>
              <a:rPr lang="en-US" b="1" dirty="0"/>
              <a:t>Scanner</a:t>
            </a:r>
          </a:p>
          <a:p>
            <a:pPr marL="285750" indent="-285750">
              <a:buFont typeface="Arial" panose="020B0604020202020204" pitchFamily="34" charset="0"/>
              <a:buChar char="•"/>
            </a:pPr>
            <a:r>
              <a:rPr lang="en-US" dirty="0"/>
              <a:t>1-mm x 1-mm uniform focal spot</a:t>
            </a:r>
          </a:p>
          <a:p>
            <a:pPr marL="285750" indent="-285750">
              <a:buFont typeface="Arial" panose="020B0604020202020204" pitchFamily="34" charset="0"/>
              <a:buChar char="•"/>
            </a:pPr>
            <a:r>
              <a:rPr lang="en-US" dirty="0"/>
              <a:t>1-mm x 1-mm detector pixels</a:t>
            </a:r>
          </a:p>
          <a:p>
            <a:pPr marL="285750" indent="-285750">
              <a:buFont typeface="Arial" panose="020B0604020202020204" pitchFamily="34" charset="0"/>
              <a:buChar char="•"/>
            </a:pPr>
            <a:r>
              <a:rPr lang="en-US" dirty="0"/>
              <a:t>1 slice</a:t>
            </a:r>
          </a:p>
          <a:p>
            <a:pPr marL="285750" indent="-285750">
              <a:buFont typeface="Arial" panose="020B0604020202020204" pitchFamily="34" charset="0"/>
              <a:buChar char="•"/>
            </a:pPr>
            <a:r>
              <a:rPr lang="en-US" dirty="0"/>
              <a:t>¼-detector column offset</a:t>
            </a:r>
          </a:p>
          <a:p>
            <a:endParaRPr lang="en-US" dirty="0"/>
          </a:p>
          <a:p>
            <a:r>
              <a:rPr lang="en-US" b="1" dirty="0"/>
              <a:t>Physics</a:t>
            </a:r>
          </a:p>
          <a:p>
            <a:pPr marL="285750" indent="-285750">
              <a:buFont typeface="Arial" panose="020B0604020202020204" pitchFamily="34" charset="0"/>
              <a:buChar char="•"/>
            </a:pPr>
            <a:r>
              <a:rPr lang="en-US" dirty="0"/>
              <a:t>120 kV</a:t>
            </a:r>
          </a:p>
          <a:p>
            <a:pPr marL="285750" indent="-285750">
              <a:buFont typeface="Arial" panose="020B0604020202020204" pitchFamily="34" charset="0"/>
              <a:buChar char="•"/>
            </a:pPr>
            <a:r>
              <a:rPr lang="en-US" dirty="0"/>
              <a:t>Quantum noise off</a:t>
            </a:r>
          </a:p>
          <a:p>
            <a:pPr marL="285750" indent="-285750">
              <a:buFont typeface="Arial" panose="020B0604020202020204" pitchFamily="34" charset="0"/>
              <a:buChar char="•"/>
            </a:pPr>
            <a:r>
              <a:rPr lang="en-US" dirty="0"/>
              <a:t>Electronic noise off</a:t>
            </a:r>
          </a:p>
          <a:p>
            <a:pPr marL="285750" indent="-285750">
              <a:buFont typeface="Arial" panose="020B0604020202020204" pitchFamily="34" charset="0"/>
              <a:buChar char="•"/>
            </a:pPr>
            <a:r>
              <a:rPr lang="en-US" dirty="0"/>
              <a:t>Scatter off</a:t>
            </a:r>
          </a:p>
          <a:p>
            <a:pPr marL="285750" indent="-285750">
              <a:buFont typeface="Arial" panose="020B0604020202020204" pitchFamily="34" charset="0"/>
              <a:buChar char="•"/>
            </a:pPr>
            <a:r>
              <a:rPr lang="en-US" dirty="0"/>
              <a:t>2x2 source sampling</a:t>
            </a:r>
          </a:p>
          <a:p>
            <a:pPr marL="285750" indent="-285750">
              <a:buFont typeface="Arial" panose="020B0604020202020204" pitchFamily="34" charset="0"/>
              <a:buChar char="•"/>
            </a:pPr>
            <a:r>
              <a:rPr lang="en-US" dirty="0"/>
              <a:t>2x2 detector sampling</a:t>
            </a:r>
          </a:p>
          <a:p>
            <a:pPr marL="285750" indent="-285750">
              <a:buFont typeface="Arial" panose="020B0604020202020204" pitchFamily="34" charset="0"/>
              <a:buChar char="•"/>
            </a:pPr>
            <a:r>
              <a:rPr lang="en-US" dirty="0"/>
              <a:t>2x view sampling</a:t>
            </a:r>
          </a:p>
          <a:p>
            <a:endParaRPr lang="en-US" dirty="0"/>
          </a:p>
          <a:p>
            <a:r>
              <a:rPr lang="en-US" b="1" dirty="0"/>
              <a:t>Protocol</a:t>
            </a:r>
          </a:p>
          <a:p>
            <a:pPr marL="285750" indent="-285750">
              <a:buFont typeface="Arial" panose="020B0604020202020204" pitchFamily="34" charset="0"/>
              <a:buChar char="•"/>
            </a:pPr>
            <a:r>
              <a:rPr lang="en-US" dirty="0"/>
              <a:t>300 mA</a:t>
            </a:r>
          </a:p>
          <a:p>
            <a:pPr marL="285750" indent="-285750">
              <a:buFont typeface="Arial" panose="020B0604020202020204" pitchFamily="34" charset="0"/>
              <a:buChar char="•"/>
            </a:pPr>
            <a:r>
              <a:rPr lang="en-US" dirty="0"/>
              <a:t>1-s rotation</a:t>
            </a:r>
          </a:p>
          <a:p>
            <a:pPr marL="285750" indent="-285750">
              <a:buFont typeface="Arial" panose="020B0604020202020204" pitchFamily="34" charset="0"/>
              <a:buChar char="•"/>
            </a:pPr>
            <a:r>
              <a:rPr lang="en-US" dirty="0"/>
              <a:t>360 views</a:t>
            </a:r>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20ECEEEA-F5F4-4996-8E52-FDE0DC5E259B}"/>
              </a:ext>
            </a:extLst>
          </p:cNvPr>
          <p:cNvSpPr txBox="1"/>
          <p:nvPr/>
        </p:nvSpPr>
        <p:spPr>
          <a:xfrm>
            <a:off x="5878689" y="1026025"/>
            <a:ext cx="6094324" cy="3970318"/>
          </a:xfrm>
          <a:prstGeom prst="rect">
            <a:avLst/>
          </a:prstGeom>
          <a:noFill/>
        </p:spPr>
        <p:txBody>
          <a:bodyPr wrap="square">
            <a:spAutoFit/>
          </a:bodyPr>
          <a:lstStyle/>
          <a:p>
            <a:r>
              <a:rPr lang="en-US" b="1" dirty="0"/>
              <a:t>Phantom</a:t>
            </a:r>
            <a:endParaRPr lang="en-US" dirty="0"/>
          </a:p>
          <a:p>
            <a:pPr marL="285750" indent="-285750">
              <a:buFont typeface="Arial" panose="020B0604020202020204" pitchFamily="34" charset="0"/>
              <a:buChar char="•"/>
            </a:pPr>
            <a:r>
              <a:rPr lang="en-US" sz="1800" dirty="0"/>
              <a:t>1024x1024x1-pixel phantom</a:t>
            </a:r>
          </a:p>
          <a:p>
            <a:pPr marL="285750" indent="-285750">
              <a:buFont typeface="Arial" panose="020B0604020202020204" pitchFamily="34" charset="0"/>
              <a:buChar char="•"/>
            </a:pPr>
            <a:r>
              <a:rPr lang="en-US" sz="1800" dirty="0"/>
              <a:t>0.5 mm per XY pixel</a:t>
            </a:r>
          </a:p>
          <a:p>
            <a:pPr marL="285750" indent="-285750">
              <a:buFont typeface="Arial" panose="020B0604020202020204" pitchFamily="34" charset="0"/>
              <a:buChar char="•"/>
            </a:pPr>
            <a:r>
              <a:rPr lang="en-US" sz="1800" dirty="0"/>
              <a:t>16 mm per Z pixel</a:t>
            </a:r>
          </a:p>
          <a:p>
            <a:pPr marL="285750" indent="-285750">
              <a:buFont typeface="Arial" panose="020B0604020202020204" pitchFamily="34" charset="0"/>
              <a:buChar char="•"/>
            </a:pPr>
            <a:r>
              <a:rPr lang="en-US" sz="1800" dirty="0"/>
              <a:t>Scaled to 0.5</a:t>
            </a:r>
          </a:p>
          <a:p>
            <a:pPr marL="285750" indent="-285750">
              <a:buFont typeface="Arial" panose="020B0604020202020204" pitchFamily="34" charset="0"/>
              <a:buChar char="•"/>
            </a:pPr>
            <a:r>
              <a:rPr lang="en-US" sz="1800" dirty="0"/>
              <a:t>Therefore, phantom is </a:t>
            </a:r>
            <a:r>
              <a:rPr lang="en-US" sz="1800" b="1" dirty="0"/>
              <a:t>256 mm XY and 8 mm Z</a:t>
            </a:r>
            <a:r>
              <a:rPr lang="en-US" sz="1800" dirty="0"/>
              <a:t>.</a:t>
            </a:r>
          </a:p>
          <a:p>
            <a:endParaRPr lang="en-US" dirty="0"/>
          </a:p>
          <a:p>
            <a:r>
              <a:rPr lang="en-US" b="1" dirty="0"/>
              <a:t>Recon</a:t>
            </a:r>
          </a:p>
          <a:p>
            <a:pPr marL="285750" indent="-285750">
              <a:buFont typeface="Arial" panose="020B0604020202020204" pitchFamily="34" charset="0"/>
              <a:buChar char="•"/>
            </a:pPr>
            <a:r>
              <a:rPr lang="en-US" dirty="0"/>
              <a:t>1 slice</a:t>
            </a:r>
          </a:p>
          <a:p>
            <a:pPr marL="285750" indent="-285750">
              <a:buFont typeface="Arial" panose="020B0604020202020204" pitchFamily="34" charset="0"/>
              <a:buChar char="•"/>
            </a:pPr>
            <a:r>
              <a:rPr lang="en-US" dirty="0"/>
              <a:t>1-mm slice thickness</a:t>
            </a:r>
          </a:p>
          <a:p>
            <a:pPr marL="285750" indent="-285750">
              <a:buFont typeface="Arial" panose="020B0604020202020204" pitchFamily="34" charset="0"/>
              <a:buChar char="•"/>
            </a:pPr>
            <a:r>
              <a:rPr lang="en-US" dirty="0"/>
              <a:t>300-mm FOV</a:t>
            </a:r>
          </a:p>
          <a:p>
            <a:pPr marL="285750" indent="-285750">
              <a:buFont typeface="Arial" panose="020B0604020202020204" pitchFamily="34" charset="0"/>
              <a:buChar char="•"/>
            </a:pPr>
            <a:r>
              <a:rPr lang="en-US" dirty="0"/>
              <a:t>No offset</a:t>
            </a:r>
          </a:p>
          <a:p>
            <a:pPr marL="285750" indent="-285750">
              <a:buFont typeface="Arial" panose="020B0604020202020204" pitchFamily="34" charset="0"/>
              <a:buChar char="•"/>
            </a:pPr>
            <a:r>
              <a:rPr lang="en-US" dirty="0"/>
              <a:t>Standard kernel</a:t>
            </a:r>
          </a:p>
          <a:p>
            <a:pPr marL="285750" indent="-285750">
              <a:buFont typeface="Arial" panose="020B0604020202020204" pitchFamily="34" charset="0"/>
              <a:buChar char="•"/>
            </a:pPr>
            <a:r>
              <a:rPr lang="en-US" dirty="0"/>
              <a:t>HU</a:t>
            </a:r>
          </a:p>
        </p:txBody>
      </p:sp>
    </p:spTree>
    <p:extLst>
      <p:ext uri="{BB962C8B-B14F-4D97-AF65-F5344CB8AC3E}">
        <p14:creationId xmlns:p14="http://schemas.microsoft.com/office/powerpoint/2010/main" val="2296079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C60D47A6-E170-4423-A18C-3265F87E987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678635" y="3810351"/>
            <a:ext cx="2632981" cy="2743199"/>
          </a:xfrm>
          <a:prstGeom prst="rect">
            <a:avLst/>
          </a:prstGeom>
        </p:spPr>
      </p:pic>
      <p:pic>
        <p:nvPicPr>
          <p:cNvPr id="20" name="Picture 19">
            <a:extLst>
              <a:ext uri="{FF2B5EF4-FFF2-40B4-BE49-F238E27FC236}">
                <a16:creationId xmlns:a16="http://schemas.microsoft.com/office/drawing/2014/main" id="{0BAA3F0B-C925-4CE9-A4B2-CF5737679A2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08426" y="1191495"/>
            <a:ext cx="2632981" cy="2743198"/>
          </a:xfrm>
          <a:prstGeom prst="rect">
            <a:avLst/>
          </a:prstGeom>
        </p:spPr>
      </p:pic>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56135" y="222086"/>
            <a:ext cx="10268750" cy="413181"/>
          </a:xfrm>
        </p:spPr>
        <p:txBody>
          <a:bodyPr/>
          <a:lstStyle/>
          <a:p>
            <a:r>
              <a:rPr lang="en-US" dirty="0"/>
              <a:t>16 slices, phantom offset +50-mm Y</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4" y="1196885"/>
            <a:ext cx="2632981"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5370" y="1196885"/>
            <a:ext cx="2632981" cy="2743198"/>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32194" y="1196885"/>
            <a:ext cx="2632981" cy="2743199"/>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686800" y="2560320"/>
            <a:ext cx="2632981" cy="2743199"/>
          </a:xfrm>
          <a:prstGeom prst="rect">
            <a:avLst/>
          </a:prstGeom>
        </p:spPr>
      </p:pic>
      <p:pic>
        <p:nvPicPr>
          <p:cNvPr id="17" name="Picture 16">
            <a:extLst>
              <a:ext uri="{FF2B5EF4-FFF2-40B4-BE49-F238E27FC236}">
                <a16:creationId xmlns:a16="http://schemas.microsoft.com/office/drawing/2014/main" id="{768910D8-75A3-4B8E-93C7-F9FCFF777386}"/>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16558" y="51866"/>
            <a:ext cx="873091" cy="2279259"/>
          </a:xfrm>
          <a:prstGeom prst="rect">
            <a:avLst/>
          </a:prstGeom>
        </p:spPr>
      </p:pic>
      <p:pic>
        <p:nvPicPr>
          <p:cNvPr id="19" name="Picture 18">
            <a:extLst>
              <a:ext uri="{FF2B5EF4-FFF2-40B4-BE49-F238E27FC236}">
                <a16:creationId xmlns:a16="http://schemas.microsoft.com/office/drawing/2014/main" id="{B7AFF750-1910-4EB8-9B6A-7269DBA7EE03}"/>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1318908" y="2367852"/>
            <a:ext cx="873091" cy="2279257"/>
          </a:xfrm>
          <a:prstGeom prst="rect">
            <a:avLst/>
          </a:prstGeom>
        </p:spPr>
      </p:pic>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19207" y="3815904"/>
            <a:ext cx="2632981" cy="2743199"/>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034877" y="3810351"/>
            <a:ext cx="2632981" cy="2743198"/>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050547" y="3810351"/>
            <a:ext cx="2632981" cy="2743199"/>
          </a:xfrm>
          <a:prstGeom prst="rect">
            <a:avLst/>
          </a:prstGeom>
        </p:spPr>
      </p:pic>
      <p:grpSp>
        <p:nvGrpSpPr>
          <p:cNvPr id="16" name="Group 15">
            <a:extLst>
              <a:ext uri="{FF2B5EF4-FFF2-40B4-BE49-F238E27FC236}">
                <a16:creationId xmlns:a16="http://schemas.microsoft.com/office/drawing/2014/main" id="{14666091-F2EC-4A51-B166-3B397BB13683}"/>
              </a:ext>
            </a:extLst>
          </p:cNvPr>
          <p:cNvGrpSpPr/>
          <p:nvPr/>
        </p:nvGrpSpPr>
        <p:grpSpPr>
          <a:xfrm>
            <a:off x="10057176" y="4531807"/>
            <a:ext cx="1086769" cy="553998"/>
            <a:chOff x="4380088" y="3251146"/>
            <a:chExt cx="1086769" cy="553998"/>
          </a:xfrm>
        </p:grpSpPr>
        <p:cxnSp>
          <p:nvCxnSpPr>
            <p:cNvPr id="23" name="Straight Arrow Connector 22">
              <a:extLst>
                <a:ext uri="{FF2B5EF4-FFF2-40B4-BE49-F238E27FC236}">
                  <a16:creationId xmlns:a16="http://schemas.microsoft.com/office/drawing/2014/main" id="{41177660-CCD9-4B1B-916C-9DFE4E171B4E}"/>
                </a:ext>
              </a:extLst>
            </p:cNvPr>
            <p:cNvCxnSpPr>
              <a:cxnSpLocks/>
            </p:cNvCxnSpPr>
            <p:nvPr/>
          </p:nvCxnSpPr>
          <p:spPr>
            <a:xfrm flipV="1">
              <a:off x="4380088" y="3251146"/>
              <a:ext cx="0" cy="533190"/>
            </a:xfrm>
            <a:prstGeom prst="straightConnector1">
              <a:avLst/>
            </a:prstGeom>
            <a:ln w="38100">
              <a:solidFill>
                <a:srgbClr val="FFFF0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B33568E-00C6-49A9-B911-53450B08D22F}"/>
                </a:ext>
              </a:extLst>
            </p:cNvPr>
            <p:cNvSpPr txBox="1"/>
            <p:nvPr/>
          </p:nvSpPr>
          <p:spPr>
            <a:xfrm>
              <a:off x="4562182" y="3251146"/>
              <a:ext cx="904675" cy="553998"/>
            </a:xfrm>
            <a:prstGeom prst="rect">
              <a:avLst/>
            </a:prstGeom>
            <a:noFill/>
          </p:spPr>
          <p:txBody>
            <a:bodyPr wrap="square" lIns="0" tIns="0" rIns="0" bIns="0" rtlCol="0">
              <a:spAutoFit/>
            </a:bodyPr>
            <a:lstStyle>
              <a:defPPr>
                <a:defRPr lang="en-US"/>
              </a:defPPr>
              <a:lvl1pPr algn="ctr">
                <a:defRPr b="1">
                  <a:solidFill>
                    <a:srgbClr val="FFFF00"/>
                  </a:solidFill>
                </a:defRPr>
              </a:lvl1pPr>
            </a:lstStyle>
            <a:p>
              <a:pPr algn="l"/>
              <a:r>
                <a:rPr lang="en-US" dirty="0"/>
                <a:t>50</a:t>
              </a:r>
              <a:br>
                <a:rPr lang="en-US" dirty="0"/>
              </a:br>
              <a:r>
                <a:rPr lang="en-US" dirty="0"/>
                <a:t>+ 22 mm</a:t>
              </a:r>
            </a:p>
          </p:txBody>
        </p:sp>
      </p:grpSp>
      <p:sp>
        <p:nvSpPr>
          <p:cNvPr id="31" name="Title 3">
            <a:extLst>
              <a:ext uri="{FF2B5EF4-FFF2-40B4-BE49-F238E27FC236}">
                <a16:creationId xmlns:a16="http://schemas.microsoft.com/office/drawing/2014/main" id="{F9A3AE14-6DD2-4393-90F4-FB6D3E7FF874}"/>
              </a:ext>
            </a:extLst>
          </p:cNvPr>
          <p:cNvSpPr txBox="1">
            <a:spLocks/>
          </p:cNvSpPr>
          <p:nvPr/>
        </p:nvSpPr>
        <p:spPr>
          <a:xfrm>
            <a:off x="7221568" y="277127"/>
            <a:ext cx="4084812" cy="30130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1-mm slices, 300-mm FOV</a:t>
            </a:r>
          </a:p>
        </p:txBody>
      </p:sp>
      <p:sp>
        <p:nvSpPr>
          <p:cNvPr id="32" name="Title 3">
            <a:extLst>
              <a:ext uri="{FF2B5EF4-FFF2-40B4-BE49-F238E27FC236}">
                <a16:creationId xmlns:a16="http://schemas.microsoft.com/office/drawing/2014/main" id="{9A0103D3-DFF8-4433-80FB-6AC1E1E53A04}"/>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33CC"/>
                </a:solidFill>
              </a:rPr>
              <a:t>Expected each end to have </a:t>
            </a:r>
            <a:r>
              <a:rPr lang="en-US" sz="1800" b="1" u="sng" dirty="0">
                <a:solidFill>
                  <a:srgbClr val="0033CC"/>
                </a:solidFill>
              </a:rPr>
              <a:t>2 blank + 4 partial</a:t>
            </a:r>
            <a:r>
              <a:rPr lang="en-US" sz="1800" b="1" dirty="0">
                <a:solidFill>
                  <a:srgbClr val="0033CC"/>
                </a:solidFill>
              </a:rPr>
              <a:t>, with </a:t>
            </a:r>
            <a:r>
              <a:rPr lang="en-US" sz="1800" b="1" u="sng" dirty="0">
                <a:solidFill>
                  <a:srgbClr val="0033CC"/>
                </a:solidFill>
              </a:rPr>
              <a:t>partials symmetrical in Z</a:t>
            </a:r>
            <a:r>
              <a:rPr lang="en-US" sz="1800" b="1" dirty="0">
                <a:solidFill>
                  <a:srgbClr val="0033CC"/>
                </a:solidFill>
              </a:rPr>
              <a:t>.</a:t>
            </a:r>
          </a:p>
          <a:p>
            <a:r>
              <a:rPr lang="en-US" sz="1800" b="1" dirty="0">
                <a:solidFill>
                  <a:srgbClr val="0033CC"/>
                </a:solidFill>
              </a:rPr>
              <a:t>Got </a:t>
            </a:r>
            <a:r>
              <a:rPr lang="en-US" sz="1800" b="1" u="sng" dirty="0">
                <a:solidFill>
                  <a:srgbClr val="CC3300"/>
                </a:solidFill>
              </a:rPr>
              <a:t>1 blank slice + 3 partial</a:t>
            </a:r>
            <a:r>
              <a:rPr lang="en-US" sz="1800" b="1" dirty="0">
                <a:solidFill>
                  <a:srgbClr val="0033CC"/>
                </a:solidFill>
              </a:rPr>
              <a:t>, </a:t>
            </a:r>
            <a:r>
              <a:rPr lang="en-US" sz="1800" b="1" dirty="0">
                <a:solidFill>
                  <a:srgbClr val="008000"/>
                </a:solidFill>
              </a:rPr>
              <a:t>with </a:t>
            </a:r>
            <a:r>
              <a:rPr lang="en-US" sz="1800" b="1" u="sng" dirty="0">
                <a:solidFill>
                  <a:srgbClr val="008000"/>
                </a:solidFill>
              </a:rPr>
              <a:t>partials symmetrical in Z</a:t>
            </a:r>
            <a:r>
              <a:rPr lang="en-US" sz="1800" b="1" dirty="0">
                <a:solidFill>
                  <a:srgbClr val="0033CC"/>
                </a:solidFill>
              </a:rPr>
              <a:t>.</a:t>
            </a:r>
          </a:p>
        </p:txBody>
      </p:sp>
      <p:sp>
        <p:nvSpPr>
          <p:cNvPr id="33" name="Title 3">
            <a:extLst>
              <a:ext uri="{FF2B5EF4-FFF2-40B4-BE49-F238E27FC236}">
                <a16:creationId xmlns:a16="http://schemas.microsoft.com/office/drawing/2014/main" id="{8B0752C0-EC13-4FF6-ADDB-B8A54B57B264}"/>
              </a:ext>
            </a:extLst>
          </p:cNvPr>
          <p:cNvSpPr txBox="1">
            <a:spLocks/>
          </p:cNvSpPr>
          <p:nvPr/>
        </p:nvSpPr>
        <p:spPr>
          <a:xfrm>
            <a:off x="9522850" y="2774785"/>
            <a:ext cx="1171411" cy="46497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algn="ctr"/>
            <a:r>
              <a:rPr lang="en-US" sz="1800" b="1" dirty="0">
                <a:solidFill>
                  <a:srgbClr val="008000"/>
                </a:solidFill>
              </a:rPr>
              <a:t>Slices 5-12</a:t>
            </a:r>
          </a:p>
        </p:txBody>
      </p:sp>
    </p:spTree>
    <p:extLst>
      <p:ext uri="{BB962C8B-B14F-4D97-AF65-F5344CB8AC3E}">
        <p14:creationId xmlns:p14="http://schemas.microsoft.com/office/powerpoint/2010/main" val="3233564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3" name="Group 92">
            <a:extLst>
              <a:ext uri="{FF2B5EF4-FFF2-40B4-BE49-F238E27FC236}">
                <a16:creationId xmlns:a16="http://schemas.microsoft.com/office/drawing/2014/main" id="{C35EB9E9-8709-4DF1-9240-840186BF205C}"/>
              </a:ext>
            </a:extLst>
          </p:cNvPr>
          <p:cNvGrpSpPr/>
          <p:nvPr/>
        </p:nvGrpSpPr>
        <p:grpSpPr>
          <a:xfrm>
            <a:off x="-706729" y="2053621"/>
            <a:ext cx="5975833" cy="4481874"/>
            <a:chOff x="-706729" y="2053621"/>
            <a:chExt cx="5975833" cy="4481874"/>
          </a:xfrm>
        </p:grpSpPr>
        <p:pic>
          <p:nvPicPr>
            <p:cNvPr id="94" name="Picture 93">
              <a:extLst>
                <a:ext uri="{FF2B5EF4-FFF2-40B4-BE49-F238E27FC236}">
                  <a16:creationId xmlns:a16="http://schemas.microsoft.com/office/drawing/2014/main" id="{464E062F-1DEB-4D04-A73B-7B515713152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95" name="Group 94">
              <a:extLst>
                <a:ext uri="{FF2B5EF4-FFF2-40B4-BE49-F238E27FC236}">
                  <a16:creationId xmlns:a16="http://schemas.microsoft.com/office/drawing/2014/main" id="{75D74F8F-CF92-4A35-B2BB-A53B80335D68}"/>
                </a:ext>
              </a:extLst>
            </p:cNvPr>
            <p:cNvGrpSpPr/>
            <p:nvPr/>
          </p:nvGrpSpPr>
          <p:grpSpPr>
            <a:xfrm>
              <a:off x="628965" y="2651714"/>
              <a:ext cx="3430229" cy="3408545"/>
              <a:chOff x="628965" y="2651714"/>
              <a:chExt cx="3430229" cy="3408545"/>
            </a:xfrm>
          </p:grpSpPr>
          <p:grpSp>
            <p:nvGrpSpPr>
              <p:cNvPr id="96" name="Group 95">
                <a:extLst>
                  <a:ext uri="{FF2B5EF4-FFF2-40B4-BE49-F238E27FC236}">
                    <a16:creationId xmlns:a16="http://schemas.microsoft.com/office/drawing/2014/main" id="{95707B70-3486-41BB-B9FD-431A31740C17}"/>
                  </a:ext>
                </a:extLst>
              </p:cNvPr>
              <p:cNvGrpSpPr/>
              <p:nvPr/>
            </p:nvGrpSpPr>
            <p:grpSpPr>
              <a:xfrm>
                <a:off x="1132281" y="5181952"/>
                <a:ext cx="2329312" cy="878307"/>
                <a:chOff x="1132281" y="5181952"/>
                <a:chExt cx="2329312" cy="878307"/>
              </a:xfrm>
            </p:grpSpPr>
            <p:cxnSp>
              <p:nvCxnSpPr>
                <p:cNvPr id="106" name="Straight Arrow Connector 105">
                  <a:extLst>
                    <a:ext uri="{FF2B5EF4-FFF2-40B4-BE49-F238E27FC236}">
                      <a16:creationId xmlns:a16="http://schemas.microsoft.com/office/drawing/2014/main" id="{E3141831-4681-40DE-823D-AEE0E66C66C0}"/>
                    </a:ext>
                  </a:extLst>
                </p:cNvPr>
                <p:cNvCxnSpPr>
                  <a:cxnSpLocks/>
                  <a:endCxn id="107"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7" name="TextBox 106">
                  <a:extLst>
                    <a:ext uri="{FF2B5EF4-FFF2-40B4-BE49-F238E27FC236}">
                      <a16:creationId xmlns:a16="http://schemas.microsoft.com/office/drawing/2014/main" id="{A29F9CBE-8543-434F-A05A-38120D5FC214}"/>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97" name="Group 96">
                <a:extLst>
                  <a:ext uri="{FF2B5EF4-FFF2-40B4-BE49-F238E27FC236}">
                    <a16:creationId xmlns:a16="http://schemas.microsoft.com/office/drawing/2014/main" id="{B1CA720C-F42A-4C80-A6F5-B1BD4573DAF3}"/>
                  </a:ext>
                </a:extLst>
              </p:cNvPr>
              <p:cNvGrpSpPr/>
              <p:nvPr/>
            </p:nvGrpSpPr>
            <p:grpSpPr>
              <a:xfrm rot="16200000">
                <a:off x="2455385" y="4025160"/>
                <a:ext cx="2329312" cy="878307"/>
                <a:chOff x="1132281" y="5181952"/>
                <a:chExt cx="2329312" cy="878307"/>
              </a:xfrm>
            </p:grpSpPr>
            <p:cxnSp>
              <p:nvCxnSpPr>
                <p:cNvPr id="104" name="Straight Arrow Connector 103">
                  <a:extLst>
                    <a:ext uri="{FF2B5EF4-FFF2-40B4-BE49-F238E27FC236}">
                      <a16:creationId xmlns:a16="http://schemas.microsoft.com/office/drawing/2014/main" id="{D5DEA6E6-98F7-4009-A772-48E070D3496B}"/>
                    </a:ext>
                  </a:extLst>
                </p:cNvPr>
                <p:cNvCxnSpPr>
                  <a:cxnSpLocks/>
                  <a:endCxn id="105"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383179CF-E1C1-4ED7-8972-F458AD20265A}"/>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98" name="Group 97">
                <a:extLst>
                  <a:ext uri="{FF2B5EF4-FFF2-40B4-BE49-F238E27FC236}">
                    <a16:creationId xmlns:a16="http://schemas.microsoft.com/office/drawing/2014/main" id="{5F166FF8-BF73-4B0E-B614-F4984D5DB25F}"/>
                  </a:ext>
                </a:extLst>
              </p:cNvPr>
              <p:cNvGrpSpPr/>
              <p:nvPr/>
            </p:nvGrpSpPr>
            <p:grpSpPr>
              <a:xfrm rot="10800000">
                <a:off x="1257540" y="2651714"/>
                <a:ext cx="2329312" cy="878307"/>
                <a:chOff x="1132281" y="5181952"/>
                <a:chExt cx="2329312" cy="878307"/>
              </a:xfrm>
            </p:grpSpPr>
            <p:cxnSp>
              <p:nvCxnSpPr>
                <p:cNvPr id="102" name="Straight Arrow Connector 101">
                  <a:extLst>
                    <a:ext uri="{FF2B5EF4-FFF2-40B4-BE49-F238E27FC236}">
                      <a16:creationId xmlns:a16="http://schemas.microsoft.com/office/drawing/2014/main" id="{93BA65D8-A577-4CAC-A842-12972AF2D20D}"/>
                    </a:ext>
                  </a:extLst>
                </p:cNvPr>
                <p:cNvCxnSpPr>
                  <a:cxnSpLocks/>
                  <a:endCxn id="103"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C93A6192-3805-4E60-9D3B-1A37D00217B8}"/>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99" name="Group 98">
                <a:extLst>
                  <a:ext uri="{FF2B5EF4-FFF2-40B4-BE49-F238E27FC236}">
                    <a16:creationId xmlns:a16="http://schemas.microsoft.com/office/drawing/2014/main" id="{7B5BEB79-E5A0-436D-98F4-A4EFB5DFA0A9}"/>
                  </a:ext>
                </a:extLst>
              </p:cNvPr>
              <p:cNvGrpSpPr/>
              <p:nvPr/>
            </p:nvGrpSpPr>
            <p:grpSpPr>
              <a:xfrm rot="5400000">
                <a:off x="-96537" y="3856094"/>
                <a:ext cx="2329312" cy="878307"/>
                <a:chOff x="1132281" y="5181952"/>
                <a:chExt cx="2329312" cy="878307"/>
              </a:xfrm>
            </p:grpSpPr>
            <p:cxnSp>
              <p:nvCxnSpPr>
                <p:cNvPr id="100" name="Straight Arrow Connector 99">
                  <a:extLst>
                    <a:ext uri="{FF2B5EF4-FFF2-40B4-BE49-F238E27FC236}">
                      <a16:creationId xmlns:a16="http://schemas.microsoft.com/office/drawing/2014/main" id="{155BDF34-C87C-4FBF-B11E-332C0060AE2C}"/>
                    </a:ext>
                  </a:extLst>
                </p:cNvPr>
                <p:cNvCxnSpPr>
                  <a:cxnSpLocks/>
                  <a:endCxn id="101"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13043634-BA35-426C-AF55-520D1D29C118}"/>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+4-mm Z</a:t>
            </a:r>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September 12, 2022</a:t>
            </a:fld>
            <a:endParaRPr lang="en-CA" dirty="0"/>
          </a:p>
        </p:txBody>
      </p:sp>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61960" y="3810352"/>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654006" y="3794311"/>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CD4B6E87-6608-4928-8A7A-82D3F134F8DE}"/>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051118"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2B47715-FF94-4D91-A73D-B9D7117732EF}"/>
                </a:ext>
              </a:extLst>
            </p:cNvPr>
            <p:cNvSpPr/>
            <p:nvPr/>
          </p:nvSpPr>
          <p:spPr>
            <a:xfrm>
              <a:off x="5928852" y="1387838"/>
              <a:ext cx="939256" cy="13295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AEFC9BD3-8301-41A3-BDF8-804AC8551DE8}"/>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77" name="Rectangle 76">
              <a:extLst>
                <a:ext uri="{FF2B5EF4-FFF2-40B4-BE49-F238E27FC236}">
                  <a16:creationId xmlns:a16="http://schemas.microsoft.com/office/drawing/2014/main" id="{8465BB1F-1A5A-4CE0-978A-E88F00E7D70C}"/>
                </a:ext>
              </a:extLst>
            </p:cNvPr>
            <p:cNvSpPr/>
            <p:nvPr/>
          </p:nvSpPr>
          <p:spPr>
            <a:xfrm>
              <a:off x="10531080" y="1395660"/>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051118" y="3806792"/>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A6055A1-F4A9-459C-A323-BF913E92C82E}"/>
              </a:ext>
            </a:extLst>
          </p:cNvPr>
          <p:cNvGrpSpPr/>
          <p:nvPr/>
        </p:nvGrpSpPr>
        <p:grpSpPr>
          <a:xfrm>
            <a:off x="5402479" y="3104672"/>
            <a:ext cx="1819051" cy="453341"/>
            <a:chOff x="1630971" y="2952272"/>
            <a:chExt cx="1819051" cy="453341"/>
          </a:xfrm>
        </p:grpSpPr>
        <p:cxnSp>
          <p:nvCxnSpPr>
            <p:cNvPr id="37" name="Straight Arrow Connector 36">
              <a:extLst>
                <a:ext uri="{FF2B5EF4-FFF2-40B4-BE49-F238E27FC236}">
                  <a16:creationId xmlns:a16="http://schemas.microsoft.com/office/drawing/2014/main" id="{09FA1803-2674-40FB-93A4-85A0CF6A4FA3}"/>
                </a:ext>
              </a:extLst>
            </p:cNvPr>
            <p:cNvCxnSpPr>
              <a:cxnSpLocks/>
              <a:stCxn id="38" idx="2"/>
            </p:cNvCxnSpPr>
            <p:nvPr/>
          </p:nvCxnSpPr>
          <p:spPr>
            <a:xfrm flipH="1">
              <a:off x="2461653" y="3229271"/>
              <a:ext cx="78844" cy="176342"/>
            </a:xfrm>
            <a:prstGeom prst="straightConnector1">
              <a:avLst/>
            </a:prstGeom>
            <a:ln w="38100">
              <a:solidFill>
                <a:srgbClr val="66CCFF"/>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8DD9BA9-37BF-49D2-A027-057A46E3FD1F}"/>
                </a:ext>
              </a:extLst>
            </p:cNvPr>
            <p:cNvSpPr txBox="1"/>
            <p:nvPr/>
          </p:nvSpPr>
          <p:spPr>
            <a:xfrm>
              <a:off x="1630971" y="2952272"/>
              <a:ext cx="1819051" cy="276999"/>
            </a:xfrm>
            <a:prstGeom prst="rect">
              <a:avLst/>
            </a:prstGeom>
            <a:noFill/>
            <a:ln>
              <a:noFill/>
            </a:ln>
          </p:spPr>
          <p:txBody>
            <a:bodyPr wrap="square" lIns="0" tIns="0" rIns="0" bIns="0" rtlCol="0">
              <a:spAutoFit/>
            </a:bodyPr>
            <a:lstStyle/>
            <a:p>
              <a:pPr algn="ctr"/>
              <a:r>
                <a:rPr lang="en-US" b="1" dirty="0">
                  <a:solidFill>
                    <a:srgbClr val="66CCFF"/>
                  </a:solidFill>
                </a:rPr>
                <a:t>Row 8 (and 1-7)</a:t>
              </a:r>
            </a:p>
          </p:txBody>
        </p:sp>
      </p:grpSp>
      <p:grpSp>
        <p:nvGrpSpPr>
          <p:cNvPr id="43" name="Group 42">
            <a:extLst>
              <a:ext uri="{FF2B5EF4-FFF2-40B4-BE49-F238E27FC236}">
                <a16:creationId xmlns:a16="http://schemas.microsoft.com/office/drawing/2014/main" id="{0C2A7EC0-43F2-46F6-AE0B-C7D9E49B712C}"/>
              </a:ext>
            </a:extLst>
          </p:cNvPr>
          <p:cNvGrpSpPr/>
          <p:nvPr/>
        </p:nvGrpSpPr>
        <p:grpSpPr>
          <a:xfrm>
            <a:off x="5697803" y="2281187"/>
            <a:ext cx="1180137" cy="549787"/>
            <a:chOff x="1822148" y="2702419"/>
            <a:chExt cx="1180137" cy="549787"/>
          </a:xfrm>
        </p:grpSpPr>
        <p:cxnSp>
          <p:nvCxnSpPr>
            <p:cNvPr id="44" name="Straight Arrow Connector 43">
              <a:extLst>
                <a:ext uri="{FF2B5EF4-FFF2-40B4-BE49-F238E27FC236}">
                  <a16:creationId xmlns:a16="http://schemas.microsoft.com/office/drawing/2014/main" id="{D31F3908-B979-4708-BD7E-AE65AB76383F}"/>
                </a:ext>
              </a:extLst>
            </p:cNvPr>
            <p:cNvCxnSpPr>
              <a:cxnSpLocks/>
            </p:cNvCxnSpPr>
            <p:nvPr/>
          </p:nvCxnSpPr>
          <p:spPr>
            <a:xfrm flipV="1">
              <a:off x="2436350" y="2702419"/>
              <a:ext cx="364098" cy="370527"/>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4DC3671-3A1C-40AD-9D79-957D7D8ECC4A}"/>
                </a:ext>
              </a:extLst>
            </p:cNvPr>
            <p:cNvSpPr txBox="1"/>
            <p:nvPr/>
          </p:nvSpPr>
          <p:spPr>
            <a:xfrm>
              <a:off x="1822148" y="2975207"/>
              <a:ext cx="1180137" cy="276999"/>
            </a:xfrm>
            <a:prstGeom prst="rect">
              <a:avLst/>
            </a:prstGeom>
            <a:noFill/>
            <a:ln>
              <a:noFill/>
            </a:ln>
          </p:spPr>
          <p:txBody>
            <a:bodyPr wrap="square" lIns="0" tIns="0" rIns="0" bIns="0" rtlCol="0">
              <a:spAutoFit/>
            </a:bodyPr>
            <a:lstStyle/>
            <a:p>
              <a:pPr algn="ctr"/>
              <a:r>
                <a:rPr lang="en-US" b="1" dirty="0">
                  <a:solidFill>
                    <a:srgbClr val="FF9900"/>
                  </a:solidFill>
                </a:rPr>
                <a:t>Row 9</a:t>
              </a:r>
            </a:p>
          </p:txBody>
        </p:sp>
      </p:grpSp>
      <p:sp>
        <p:nvSpPr>
          <p:cNvPr id="68" name="Title 3">
            <a:extLst>
              <a:ext uri="{FF2B5EF4-FFF2-40B4-BE49-F238E27FC236}">
                <a16:creationId xmlns:a16="http://schemas.microsoft.com/office/drawing/2014/main" id="{1C837B98-10FC-4102-94C4-C52C20745303}"/>
              </a:ext>
            </a:extLst>
          </p:cNvPr>
          <p:cNvSpPr txBox="1">
            <a:spLocks/>
          </p:cNvSpPr>
          <p:nvPr/>
        </p:nvSpPr>
        <p:spPr>
          <a:xfrm>
            <a:off x="7663963" y="214752"/>
            <a:ext cx="3932627" cy="472459"/>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solidFill>
                  <a:srgbClr val="008000"/>
                </a:solidFill>
              </a:rPr>
              <a:t>+Z offset moves the phantom to a higher-numbered detector row – good!</a:t>
            </a:r>
          </a:p>
        </p:txBody>
      </p:sp>
      <p:pic>
        <p:nvPicPr>
          <p:cNvPr id="92" name="Picture 91">
            <a:extLst>
              <a:ext uri="{FF2B5EF4-FFF2-40B4-BE49-F238E27FC236}">
                <a16:creationId xmlns:a16="http://schemas.microsoft.com/office/drawing/2014/main" id="{BBE7AC32-E479-4D95-99DD-8C6ACDC2759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10126" y="71864"/>
            <a:ext cx="882383" cy="2303517"/>
          </a:xfrm>
          <a:prstGeom prst="rect">
            <a:avLst/>
          </a:prstGeom>
        </p:spPr>
      </p:pic>
    </p:spTree>
    <p:extLst>
      <p:ext uri="{BB962C8B-B14F-4D97-AF65-F5344CB8AC3E}">
        <p14:creationId xmlns:p14="http://schemas.microsoft.com/office/powerpoint/2010/main" val="31559386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+4-mm Z</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4" y="2493117"/>
            <a:ext cx="2632981" cy="27431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5370" y="2493117"/>
            <a:ext cx="2632981" cy="2743198"/>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21287" y="2536804"/>
            <a:ext cx="2632981" cy="2743198"/>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9046710" y="2522159"/>
            <a:ext cx="2632981" cy="2743199"/>
          </a:xfrm>
          <a:prstGeom prst="rect">
            <a:avLst/>
          </a:prstGeom>
        </p:spPr>
      </p:pic>
      <p:sp>
        <p:nvSpPr>
          <p:cNvPr id="15" name="Title 3">
            <a:extLst>
              <a:ext uri="{FF2B5EF4-FFF2-40B4-BE49-F238E27FC236}">
                <a16:creationId xmlns:a16="http://schemas.microsoft.com/office/drawing/2014/main" id="{F0F1AE41-A229-4274-B8DA-E76A650A1003}"/>
              </a:ext>
            </a:extLst>
          </p:cNvPr>
          <p:cNvSpPr txBox="1">
            <a:spLocks/>
          </p:cNvSpPr>
          <p:nvPr/>
        </p:nvSpPr>
        <p:spPr>
          <a:xfrm>
            <a:off x="9310490" y="2152000"/>
            <a:ext cx="1803416" cy="464973"/>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8000"/>
                </a:solidFill>
              </a:rPr>
              <a:t>9-16 all blank:</a:t>
            </a:r>
          </a:p>
        </p:txBody>
      </p:sp>
      <p:pic>
        <p:nvPicPr>
          <p:cNvPr id="19" name="Picture 18">
            <a:extLst>
              <a:ext uri="{FF2B5EF4-FFF2-40B4-BE49-F238E27FC236}">
                <a16:creationId xmlns:a16="http://schemas.microsoft.com/office/drawing/2014/main" id="{63495305-BB8D-4957-81C0-44350C05EE7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11310126" y="200212"/>
            <a:ext cx="882383" cy="2046820"/>
          </a:xfrm>
          <a:prstGeom prst="rect">
            <a:avLst/>
          </a:prstGeom>
        </p:spPr>
      </p:pic>
      <p:sp>
        <p:nvSpPr>
          <p:cNvPr id="20" name="Title 3">
            <a:extLst>
              <a:ext uri="{FF2B5EF4-FFF2-40B4-BE49-F238E27FC236}">
                <a16:creationId xmlns:a16="http://schemas.microsoft.com/office/drawing/2014/main" id="{528B3764-F760-4190-A99D-739AE6DEADDC}"/>
              </a:ext>
            </a:extLst>
          </p:cNvPr>
          <p:cNvSpPr txBox="1">
            <a:spLocks/>
          </p:cNvSpPr>
          <p:nvPr/>
        </p:nvSpPr>
        <p:spPr>
          <a:xfrm>
            <a:off x="7746051" y="142277"/>
            <a:ext cx="3217248" cy="1613818"/>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solidFill>
                  <a:srgbClr val="CC3300"/>
                </a:solidFill>
              </a:rPr>
              <a:t>+Z offset moves the phantom to a </a:t>
            </a:r>
            <a:r>
              <a:rPr lang="en-US" sz="1800" b="1" u="sng" dirty="0">
                <a:solidFill>
                  <a:srgbClr val="CC3300"/>
                </a:solidFill>
              </a:rPr>
              <a:t>lower-numbered</a:t>
            </a:r>
            <a:r>
              <a:rPr lang="en-US" sz="1800" dirty="0">
                <a:solidFill>
                  <a:srgbClr val="CC3300"/>
                </a:solidFill>
              </a:rPr>
              <a:t> slice – slice numbering needs to be reversed. Could do that by flipping the array, but more efficient if the array is written in the opposite Z order in C.</a:t>
            </a:r>
          </a:p>
        </p:txBody>
      </p:sp>
      <p:sp>
        <p:nvSpPr>
          <p:cNvPr id="22" name="Title 3">
            <a:extLst>
              <a:ext uri="{FF2B5EF4-FFF2-40B4-BE49-F238E27FC236}">
                <a16:creationId xmlns:a16="http://schemas.microsoft.com/office/drawing/2014/main" id="{498F5AFC-43D1-4664-B5EB-7F56FBD4AC35}"/>
              </a:ext>
            </a:extLst>
          </p:cNvPr>
          <p:cNvSpPr txBox="1">
            <a:spLocks/>
          </p:cNvSpPr>
          <p:nvPr/>
        </p:nvSpPr>
        <p:spPr>
          <a:xfrm>
            <a:off x="6536693" y="2126254"/>
            <a:ext cx="1885455" cy="464973"/>
          </a:xfrm>
          <a:prstGeom prst="rect">
            <a:avLst/>
          </a:prstGeom>
        </p:spPr>
        <p:txBody>
          <a:bodyPr vert="horz" lIns="0" tIns="0" rIns="0" bIns="0" rtlCol="0" anchor="ctr" anchorCtr="0">
            <a:noAutofit/>
          </a:bodyPr>
          <a:lstStyle>
            <a:defPPr>
              <a:defRPr lang="en-US"/>
            </a:defPPr>
            <a:lvl1pPr>
              <a:lnSpc>
                <a:spcPct val="90000"/>
              </a:lnSpc>
              <a:spcBef>
                <a:spcPct val="0"/>
              </a:spcBef>
              <a:buNone/>
              <a:defRPr b="1">
                <a:solidFill>
                  <a:srgbClr val="008000"/>
                </a:solidFill>
                <a:latin typeface="+mj-lt"/>
                <a:ea typeface="+mj-ea"/>
                <a:cs typeface="+mj-cs"/>
              </a:defRPr>
            </a:lvl1pPr>
          </a:lstStyle>
          <a:p>
            <a:r>
              <a:rPr lang="en-US" dirty="0">
                <a:solidFill>
                  <a:srgbClr val="CC6600"/>
                </a:solidFill>
              </a:rPr>
              <a:t>3</a:t>
            </a:r>
            <a:r>
              <a:rPr lang="en-US" dirty="0"/>
              <a:t>-8 all complete:</a:t>
            </a:r>
          </a:p>
        </p:txBody>
      </p:sp>
      <p:sp>
        <p:nvSpPr>
          <p:cNvPr id="18" name="Title 3">
            <a:extLst>
              <a:ext uri="{FF2B5EF4-FFF2-40B4-BE49-F238E27FC236}">
                <a16:creationId xmlns:a16="http://schemas.microsoft.com/office/drawing/2014/main" id="{22A816C5-D402-4CF5-A1A9-7CB38A1C39FE}"/>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33CC"/>
                </a:solidFill>
              </a:rPr>
              <a:t>Expected one end to have </a:t>
            </a:r>
            <a:r>
              <a:rPr lang="en-US" sz="1800" b="1" u="sng" dirty="0">
                <a:solidFill>
                  <a:srgbClr val="0033CC"/>
                </a:solidFill>
              </a:rPr>
              <a:t>2 blank + 4 partial + 2 complete</a:t>
            </a:r>
            <a:r>
              <a:rPr lang="en-US" sz="1800" b="1" dirty="0">
                <a:solidFill>
                  <a:srgbClr val="0033CC"/>
                </a:solidFill>
              </a:rPr>
              <a:t>,</a:t>
            </a:r>
          </a:p>
          <a:p>
            <a:r>
              <a:rPr lang="en-US" sz="1800" b="1" dirty="0">
                <a:solidFill>
                  <a:srgbClr val="0033CC"/>
                </a:solidFill>
              </a:rPr>
              <a:t>Got </a:t>
            </a:r>
            <a:r>
              <a:rPr lang="en-US" sz="1800" b="1" u="sng" dirty="0">
                <a:solidFill>
                  <a:srgbClr val="CC3300"/>
                </a:solidFill>
              </a:rPr>
              <a:t>0 blank slices + 2 partial + 6 complete</a:t>
            </a:r>
            <a:r>
              <a:rPr lang="en-US" sz="1800" b="1" dirty="0">
                <a:solidFill>
                  <a:srgbClr val="CC3300"/>
                </a:solidFill>
              </a:rPr>
              <a:t>.</a:t>
            </a:r>
          </a:p>
        </p:txBody>
      </p:sp>
    </p:spTree>
    <p:extLst>
      <p:ext uri="{BB962C8B-B14F-4D97-AF65-F5344CB8AC3E}">
        <p14:creationId xmlns:p14="http://schemas.microsoft.com/office/powerpoint/2010/main" val="3691815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82F81289-B6E2-4DA3-ADF5-71F9D7BF1354}"/>
              </a:ext>
            </a:extLst>
          </p:cNvPr>
          <p:cNvGrpSpPr/>
          <p:nvPr/>
        </p:nvGrpSpPr>
        <p:grpSpPr>
          <a:xfrm>
            <a:off x="-706729" y="2053621"/>
            <a:ext cx="5975833" cy="4481874"/>
            <a:chOff x="-706729" y="2053621"/>
            <a:chExt cx="5975833" cy="4481874"/>
          </a:xfrm>
        </p:grpSpPr>
        <p:pic>
          <p:nvPicPr>
            <p:cNvPr id="56" name="Picture 55">
              <a:extLst>
                <a:ext uri="{FF2B5EF4-FFF2-40B4-BE49-F238E27FC236}">
                  <a16:creationId xmlns:a16="http://schemas.microsoft.com/office/drawing/2014/main" id="{9309AEEA-210A-4B2F-BD62-61910F9CBE8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706729" y="2053621"/>
              <a:ext cx="5975833" cy="4481874"/>
            </a:xfrm>
            <a:prstGeom prst="rect">
              <a:avLst/>
            </a:prstGeom>
          </p:spPr>
        </p:pic>
        <p:grpSp>
          <p:nvGrpSpPr>
            <p:cNvPr id="57" name="Group 56">
              <a:extLst>
                <a:ext uri="{FF2B5EF4-FFF2-40B4-BE49-F238E27FC236}">
                  <a16:creationId xmlns:a16="http://schemas.microsoft.com/office/drawing/2014/main" id="{481223BD-FFE1-45DF-81FB-59790279C41F}"/>
                </a:ext>
              </a:extLst>
            </p:cNvPr>
            <p:cNvGrpSpPr/>
            <p:nvPr/>
          </p:nvGrpSpPr>
          <p:grpSpPr>
            <a:xfrm>
              <a:off x="628965" y="2651714"/>
              <a:ext cx="3430229" cy="3408545"/>
              <a:chOff x="628965" y="2651714"/>
              <a:chExt cx="3430229" cy="3408545"/>
            </a:xfrm>
          </p:grpSpPr>
          <p:grpSp>
            <p:nvGrpSpPr>
              <p:cNvPr id="58" name="Group 57">
                <a:extLst>
                  <a:ext uri="{FF2B5EF4-FFF2-40B4-BE49-F238E27FC236}">
                    <a16:creationId xmlns:a16="http://schemas.microsoft.com/office/drawing/2014/main" id="{BCE2ECE7-CB66-4265-9D0E-13A9541EDBBB}"/>
                  </a:ext>
                </a:extLst>
              </p:cNvPr>
              <p:cNvGrpSpPr/>
              <p:nvPr/>
            </p:nvGrpSpPr>
            <p:grpSpPr>
              <a:xfrm>
                <a:off x="1132281" y="5181952"/>
                <a:ext cx="2329312" cy="878307"/>
                <a:chOff x="1132281" y="5181952"/>
                <a:chExt cx="2329312" cy="878307"/>
              </a:xfrm>
            </p:grpSpPr>
            <p:cxnSp>
              <p:nvCxnSpPr>
                <p:cNvPr id="75" name="Straight Arrow Connector 74">
                  <a:extLst>
                    <a:ext uri="{FF2B5EF4-FFF2-40B4-BE49-F238E27FC236}">
                      <a16:creationId xmlns:a16="http://schemas.microsoft.com/office/drawing/2014/main" id="{7E16B5C6-653B-4021-BD9B-6DDEA367D40A}"/>
                    </a:ext>
                  </a:extLst>
                </p:cNvPr>
                <p:cNvCxnSpPr>
                  <a:cxnSpLocks/>
                  <a:endCxn id="76"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F2DA2998-CDB2-4EE9-ABE7-4E6CB655210F}"/>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a:t>
                  </a:r>
                  <a:br>
                    <a:rPr lang="en-US" b="1" dirty="0">
                      <a:solidFill>
                        <a:srgbClr val="FFFF00"/>
                      </a:solidFill>
                    </a:rPr>
                  </a:br>
                  <a:r>
                    <a:rPr lang="en-US" b="1" dirty="0">
                      <a:solidFill>
                        <a:srgbClr val="FFFF00"/>
                      </a:solidFill>
                    </a:rPr>
                    <a:t>Detector col 0…900</a:t>
                  </a:r>
                </a:p>
              </p:txBody>
            </p:sp>
          </p:grpSp>
          <p:grpSp>
            <p:nvGrpSpPr>
              <p:cNvPr id="59" name="Group 58">
                <a:extLst>
                  <a:ext uri="{FF2B5EF4-FFF2-40B4-BE49-F238E27FC236}">
                    <a16:creationId xmlns:a16="http://schemas.microsoft.com/office/drawing/2014/main" id="{BD3BAF3F-791A-4D2F-A882-E241395E2210}"/>
                  </a:ext>
                </a:extLst>
              </p:cNvPr>
              <p:cNvGrpSpPr/>
              <p:nvPr/>
            </p:nvGrpSpPr>
            <p:grpSpPr>
              <a:xfrm rot="16200000">
                <a:off x="2455385" y="4025160"/>
                <a:ext cx="2329312" cy="878307"/>
                <a:chOff x="1132281" y="5181952"/>
                <a:chExt cx="2329312" cy="878307"/>
              </a:xfrm>
            </p:grpSpPr>
            <p:cxnSp>
              <p:nvCxnSpPr>
                <p:cNvPr id="73" name="Straight Arrow Connector 72">
                  <a:extLst>
                    <a:ext uri="{FF2B5EF4-FFF2-40B4-BE49-F238E27FC236}">
                      <a16:creationId xmlns:a16="http://schemas.microsoft.com/office/drawing/2014/main" id="{B1E575DA-4C9B-46A7-8F98-395A0FF8B5CF}"/>
                    </a:ext>
                  </a:extLst>
                </p:cNvPr>
                <p:cNvCxnSpPr>
                  <a:cxnSpLocks/>
                  <a:endCxn id="74"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5D557292-4AD1-4EBF-B818-6127B06C8BFF}"/>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91</a:t>
                  </a:r>
                  <a:br>
                    <a:rPr lang="en-US" b="1" dirty="0">
                      <a:solidFill>
                        <a:srgbClr val="FFFF00"/>
                      </a:solidFill>
                    </a:rPr>
                  </a:br>
                  <a:r>
                    <a:rPr lang="en-US" b="1" dirty="0">
                      <a:solidFill>
                        <a:srgbClr val="FFFF00"/>
                      </a:solidFill>
                    </a:rPr>
                    <a:t>Detector col 0…900</a:t>
                  </a:r>
                </a:p>
              </p:txBody>
            </p:sp>
          </p:grpSp>
          <p:grpSp>
            <p:nvGrpSpPr>
              <p:cNvPr id="63" name="Group 62">
                <a:extLst>
                  <a:ext uri="{FF2B5EF4-FFF2-40B4-BE49-F238E27FC236}">
                    <a16:creationId xmlns:a16="http://schemas.microsoft.com/office/drawing/2014/main" id="{27DE17E5-B0F3-41FC-91AA-38CFDD48C0D3}"/>
                  </a:ext>
                </a:extLst>
              </p:cNvPr>
              <p:cNvGrpSpPr/>
              <p:nvPr/>
            </p:nvGrpSpPr>
            <p:grpSpPr>
              <a:xfrm rot="10800000">
                <a:off x="1257540" y="2651714"/>
                <a:ext cx="2329312" cy="878307"/>
                <a:chOff x="1132281" y="5181952"/>
                <a:chExt cx="2329312" cy="878307"/>
              </a:xfrm>
            </p:grpSpPr>
            <p:cxnSp>
              <p:nvCxnSpPr>
                <p:cNvPr id="71" name="Straight Arrow Connector 70">
                  <a:extLst>
                    <a:ext uri="{FF2B5EF4-FFF2-40B4-BE49-F238E27FC236}">
                      <a16:creationId xmlns:a16="http://schemas.microsoft.com/office/drawing/2014/main" id="{843B636D-C520-4954-8364-1A35CE59E22D}"/>
                    </a:ext>
                  </a:extLst>
                </p:cNvPr>
                <p:cNvCxnSpPr>
                  <a:cxnSpLocks/>
                  <a:endCxn id="72"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5BEB7202-FE98-48AB-93F3-036FB4F5D233}"/>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181</a:t>
                  </a:r>
                  <a:br>
                    <a:rPr lang="en-US" b="1" dirty="0">
                      <a:solidFill>
                        <a:srgbClr val="FFFF00"/>
                      </a:solidFill>
                    </a:rPr>
                  </a:br>
                  <a:r>
                    <a:rPr lang="en-US" b="1" dirty="0">
                      <a:solidFill>
                        <a:srgbClr val="FFFF00"/>
                      </a:solidFill>
                    </a:rPr>
                    <a:t>Detector col 0…900</a:t>
                  </a:r>
                </a:p>
              </p:txBody>
            </p:sp>
          </p:grpSp>
          <p:grpSp>
            <p:nvGrpSpPr>
              <p:cNvPr id="64" name="Group 63">
                <a:extLst>
                  <a:ext uri="{FF2B5EF4-FFF2-40B4-BE49-F238E27FC236}">
                    <a16:creationId xmlns:a16="http://schemas.microsoft.com/office/drawing/2014/main" id="{7F2D81BC-DD6A-45E5-B56B-BC0A0DBE1EE0}"/>
                  </a:ext>
                </a:extLst>
              </p:cNvPr>
              <p:cNvGrpSpPr/>
              <p:nvPr/>
            </p:nvGrpSpPr>
            <p:grpSpPr>
              <a:xfrm rot="5400000">
                <a:off x="-96537" y="3856094"/>
                <a:ext cx="2329312" cy="878307"/>
                <a:chOff x="1132281" y="5181952"/>
                <a:chExt cx="2329312" cy="878307"/>
              </a:xfrm>
            </p:grpSpPr>
            <p:cxnSp>
              <p:nvCxnSpPr>
                <p:cNvPr id="65" name="Straight Arrow Connector 64">
                  <a:extLst>
                    <a:ext uri="{FF2B5EF4-FFF2-40B4-BE49-F238E27FC236}">
                      <a16:creationId xmlns:a16="http://schemas.microsoft.com/office/drawing/2014/main" id="{3D557A91-13A1-41BF-ADA8-AF5CC8013A36}"/>
                    </a:ext>
                  </a:extLst>
                </p:cNvPr>
                <p:cNvCxnSpPr>
                  <a:cxnSpLocks/>
                  <a:endCxn id="66" idx="0"/>
                </p:cNvCxnSpPr>
                <p:nvPr/>
              </p:nvCxnSpPr>
              <p:spPr>
                <a:xfrm>
                  <a:off x="2296937" y="5181952"/>
                  <a:ext cx="0" cy="324309"/>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CC44B1E1-FE91-44D1-B4CC-55E2CFB7DE50}"/>
                    </a:ext>
                  </a:extLst>
                </p:cNvPr>
                <p:cNvSpPr txBox="1"/>
                <p:nvPr/>
              </p:nvSpPr>
              <p:spPr>
                <a:xfrm>
                  <a:off x="1132281" y="5506261"/>
                  <a:ext cx="2329312" cy="553998"/>
                </a:xfrm>
                <a:prstGeom prst="rect">
                  <a:avLst/>
                </a:prstGeom>
                <a:noFill/>
              </p:spPr>
              <p:txBody>
                <a:bodyPr wrap="square" lIns="0" tIns="0" rIns="0" bIns="0" rtlCol="0">
                  <a:spAutoFit/>
                </a:bodyPr>
                <a:lstStyle/>
                <a:p>
                  <a:pPr algn="ctr"/>
                  <a:r>
                    <a:rPr lang="en-US" b="1" dirty="0">
                      <a:solidFill>
                        <a:srgbClr val="FFFF00"/>
                      </a:solidFill>
                    </a:rPr>
                    <a:t>View 271</a:t>
                  </a:r>
                  <a:br>
                    <a:rPr lang="en-US" b="1" dirty="0">
                      <a:solidFill>
                        <a:srgbClr val="FFFF00"/>
                      </a:solidFill>
                    </a:rPr>
                  </a:br>
                  <a:r>
                    <a:rPr lang="en-US" b="1" dirty="0">
                      <a:solidFill>
                        <a:srgbClr val="FFFF00"/>
                      </a:solidFill>
                    </a:rPr>
                    <a:t>Detector col 0…900</a:t>
                  </a:r>
                </a:p>
              </p:txBody>
            </p:sp>
          </p:grpSp>
        </p:grpSp>
      </p:grpSp>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16 slices, phantom offset +8-mm Z</a:t>
            </a:r>
          </a:p>
        </p:txBody>
      </p:sp>
      <p:sp>
        <p:nvSpPr>
          <p:cNvPr id="3" name="Date Placeholder 2">
            <a:extLst>
              <a:ext uri="{FF2B5EF4-FFF2-40B4-BE49-F238E27FC236}">
                <a16:creationId xmlns:a16="http://schemas.microsoft.com/office/drawing/2014/main" id="{DB841AA3-EF03-4305-A227-FE01374BAD0B}"/>
              </a:ext>
            </a:extLst>
          </p:cNvPr>
          <p:cNvSpPr>
            <a:spLocks noGrp="1"/>
          </p:cNvSpPr>
          <p:nvPr>
            <p:ph type="dt" sz="half" idx="10"/>
          </p:nvPr>
        </p:nvSpPr>
        <p:spPr/>
        <p:txBody>
          <a:bodyPr/>
          <a:lstStyle/>
          <a:p>
            <a:fld id="{11A10271-0286-4BA7-AF61-91EDADC7C7D8}" type="datetime4">
              <a:rPr lang="en-US" smtClean="0"/>
              <a:t>September 12, 2022</a:t>
            </a:fld>
            <a:endParaRPr lang="en-CA" dirty="0"/>
          </a:p>
        </p:txBody>
      </p:sp>
      <p:sp>
        <p:nvSpPr>
          <p:cNvPr id="15" name="Title 3">
            <a:extLst>
              <a:ext uri="{FF2B5EF4-FFF2-40B4-BE49-F238E27FC236}">
                <a16:creationId xmlns:a16="http://schemas.microsoft.com/office/drawing/2014/main" id="{F69E9B54-D4CE-4DED-BFB4-745D0C4FFDC1}"/>
              </a:ext>
            </a:extLst>
          </p:cNvPr>
          <p:cNvSpPr txBox="1">
            <a:spLocks/>
          </p:cNvSpPr>
          <p:nvPr/>
        </p:nvSpPr>
        <p:spPr>
          <a:xfrm>
            <a:off x="689928" y="841941"/>
            <a:ext cx="3769144"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1024x1024x1-pixel phantom</a:t>
            </a:r>
          </a:p>
          <a:p>
            <a:r>
              <a:rPr lang="en-US" sz="1800" dirty="0"/>
              <a:t>Defined as 0.5 mm per XY pixel,</a:t>
            </a:r>
            <a:br>
              <a:rPr lang="en-US" sz="1800" dirty="0"/>
            </a:br>
            <a:r>
              <a:rPr lang="en-US" sz="1800" dirty="0"/>
              <a:t>and 16 mm per Z pixel,</a:t>
            </a:r>
            <a:br>
              <a:rPr lang="en-US" sz="1800" dirty="0"/>
            </a:br>
            <a:r>
              <a:rPr lang="en-US" sz="1800" dirty="0"/>
              <a:t>then scaled to 0.5.</a:t>
            </a:r>
            <a:br>
              <a:rPr lang="en-US" sz="1800" dirty="0"/>
            </a:br>
            <a:r>
              <a:rPr lang="en-US" sz="1800" dirty="0"/>
              <a:t>therefore, phantom is </a:t>
            </a:r>
            <a:r>
              <a:rPr lang="en-US" sz="1800" b="1" dirty="0"/>
              <a:t>256 mm XY</a:t>
            </a:r>
            <a:br>
              <a:rPr lang="en-US" sz="1800" b="1" dirty="0"/>
            </a:br>
            <a:r>
              <a:rPr lang="en-US" sz="1800" b="1" dirty="0"/>
              <a:t>and 8 mm Z</a:t>
            </a:r>
            <a:r>
              <a:rPr lang="en-US" sz="1800" dirty="0"/>
              <a:t>.</a:t>
            </a:r>
          </a:p>
        </p:txBody>
      </p:sp>
      <p:sp>
        <p:nvSpPr>
          <p:cNvPr id="28" name="Rectangle 27">
            <a:extLst>
              <a:ext uri="{FF2B5EF4-FFF2-40B4-BE49-F238E27FC236}">
                <a16:creationId xmlns:a16="http://schemas.microsoft.com/office/drawing/2014/main" id="{E6D37076-7714-402E-9CFD-083406CE65DB}"/>
              </a:ext>
            </a:extLst>
          </p:cNvPr>
          <p:cNvSpPr/>
          <p:nvPr/>
        </p:nvSpPr>
        <p:spPr>
          <a:xfrm>
            <a:off x="10831461" y="1395660"/>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40A4D21-353F-44A9-855A-CA2C4C66CC53}"/>
              </a:ext>
            </a:extLst>
          </p:cNvPr>
          <p:cNvSpPr/>
          <p:nvPr/>
        </p:nvSpPr>
        <p:spPr>
          <a:xfrm>
            <a:off x="9491888" y="5849957"/>
            <a:ext cx="797743" cy="338132"/>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rgbClr val="000000"/>
                </a:solidFill>
              </a:rPr>
              <a:t>Center of eyes</a:t>
            </a:r>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4642082" y="304448"/>
            <a:ext cx="6771498" cy="1439245"/>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16-row detector, 1-mm rows - &gt; 9.095-mm Z FOV @ Z-axis</a:t>
            </a:r>
          </a:p>
        </p:txBody>
      </p:sp>
      <p:grpSp>
        <p:nvGrpSpPr>
          <p:cNvPr id="32" name="Group 31">
            <a:extLst>
              <a:ext uri="{FF2B5EF4-FFF2-40B4-BE49-F238E27FC236}">
                <a16:creationId xmlns:a16="http://schemas.microsoft.com/office/drawing/2014/main" id="{6ED92258-DDDB-4802-BD91-F5AD9366E563}"/>
              </a:ext>
            </a:extLst>
          </p:cNvPr>
          <p:cNvGrpSpPr/>
          <p:nvPr/>
        </p:nvGrpSpPr>
        <p:grpSpPr>
          <a:xfrm>
            <a:off x="8093718" y="3805219"/>
            <a:ext cx="3657600" cy="2743200"/>
            <a:chOff x="8061960" y="3608224"/>
            <a:chExt cx="3657600" cy="2743200"/>
          </a:xfrm>
        </p:grpSpPr>
        <p:pic>
          <p:nvPicPr>
            <p:cNvPr id="6" name="Picture 5">
              <a:extLst>
                <a:ext uri="{FF2B5EF4-FFF2-40B4-BE49-F238E27FC236}">
                  <a16:creationId xmlns:a16="http://schemas.microsoft.com/office/drawing/2014/main" id="{710B368E-5DDA-4017-A286-DFB5E2A915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061960" y="3608224"/>
              <a:ext cx="3657600" cy="2743200"/>
            </a:xfrm>
            <a:prstGeom prst="rect">
              <a:avLst/>
            </a:prstGeom>
          </p:spPr>
        </p:pic>
        <p:sp>
          <p:nvSpPr>
            <p:cNvPr id="29" name="Rectangle 28">
              <a:extLst>
                <a:ext uri="{FF2B5EF4-FFF2-40B4-BE49-F238E27FC236}">
                  <a16:creationId xmlns:a16="http://schemas.microsoft.com/office/drawing/2014/main" id="{659CAB7E-5993-453F-9C39-415EF47CA9F1}"/>
                </a:ext>
              </a:extLst>
            </p:cNvPr>
            <p:cNvSpPr/>
            <p:nvPr/>
          </p:nvSpPr>
          <p:spPr>
            <a:xfrm>
              <a:off x="10831461" y="3782727"/>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9" name="Group 78">
            <a:extLst>
              <a:ext uri="{FF2B5EF4-FFF2-40B4-BE49-F238E27FC236}">
                <a16:creationId xmlns:a16="http://schemas.microsoft.com/office/drawing/2014/main" id="{CD4B6E87-6608-4928-8A7A-82D3F134F8DE}"/>
              </a:ext>
            </a:extLst>
          </p:cNvPr>
          <p:cNvGrpSpPr/>
          <p:nvPr/>
        </p:nvGrpSpPr>
        <p:grpSpPr>
          <a:xfrm>
            <a:off x="4404360" y="1209164"/>
            <a:ext cx="3657600" cy="2743200"/>
            <a:chOff x="4404360" y="1209164"/>
            <a:chExt cx="3657600" cy="2743200"/>
          </a:xfrm>
        </p:grpSpPr>
        <p:pic>
          <p:nvPicPr>
            <p:cNvPr id="8" name="Picture 7">
              <a:extLst>
                <a:ext uri="{FF2B5EF4-FFF2-40B4-BE49-F238E27FC236}">
                  <a16:creationId xmlns:a16="http://schemas.microsoft.com/office/drawing/2014/main" id="{CC0D9E9B-C0A8-44E9-BF6F-C554A9EEEB16}"/>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04360" y="1209164"/>
              <a:ext cx="3657600" cy="2743200"/>
            </a:xfrm>
            <a:prstGeom prst="rect">
              <a:avLst/>
            </a:prstGeom>
          </p:spPr>
        </p:pic>
        <p:sp>
          <p:nvSpPr>
            <p:cNvPr id="26" name="Rectangle 25">
              <a:extLst>
                <a:ext uri="{FF2B5EF4-FFF2-40B4-BE49-F238E27FC236}">
                  <a16:creationId xmlns:a16="http://schemas.microsoft.com/office/drawing/2014/main" id="{86A3203F-111C-4610-8480-A924910C4CE1}"/>
                </a:ext>
              </a:extLst>
            </p:cNvPr>
            <p:cNvSpPr/>
            <p:nvPr/>
          </p:nvSpPr>
          <p:spPr>
            <a:xfrm>
              <a:off x="7228573" y="1395661"/>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52B47715-FF94-4D91-A73D-B9D7117732EF}"/>
                </a:ext>
              </a:extLst>
            </p:cNvPr>
            <p:cNvSpPr/>
            <p:nvPr/>
          </p:nvSpPr>
          <p:spPr>
            <a:xfrm>
              <a:off x="5995887" y="1387838"/>
              <a:ext cx="789924" cy="120319"/>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77">
            <a:extLst>
              <a:ext uri="{FF2B5EF4-FFF2-40B4-BE49-F238E27FC236}">
                <a16:creationId xmlns:a16="http://schemas.microsoft.com/office/drawing/2014/main" id="{AEFC9BD3-8301-41A3-BDF8-804AC8551DE8}"/>
              </a:ext>
            </a:extLst>
          </p:cNvPr>
          <p:cNvGrpSpPr/>
          <p:nvPr/>
        </p:nvGrpSpPr>
        <p:grpSpPr>
          <a:xfrm>
            <a:off x="8061960" y="1209164"/>
            <a:ext cx="3657600" cy="2743200"/>
            <a:chOff x="8061960" y="1209164"/>
            <a:chExt cx="3657600" cy="2743200"/>
          </a:xfrm>
        </p:grpSpPr>
        <p:pic>
          <p:nvPicPr>
            <p:cNvPr id="10" name="Picture 9">
              <a:extLst>
                <a:ext uri="{FF2B5EF4-FFF2-40B4-BE49-F238E27FC236}">
                  <a16:creationId xmlns:a16="http://schemas.microsoft.com/office/drawing/2014/main" id="{FB1BB7FC-5815-4F0B-A7BD-D71EF38CA86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061960" y="1209164"/>
              <a:ext cx="3657600" cy="2743200"/>
            </a:xfrm>
            <a:prstGeom prst="rect">
              <a:avLst/>
            </a:prstGeom>
          </p:spPr>
        </p:pic>
        <p:sp>
          <p:nvSpPr>
            <p:cNvPr id="77" name="Rectangle 76">
              <a:extLst>
                <a:ext uri="{FF2B5EF4-FFF2-40B4-BE49-F238E27FC236}">
                  <a16:creationId xmlns:a16="http://schemas.microsoft.com/office/drawing/2014/main" id="{8465BB1F-1A5A-4CE0-978A-E88F00E7D70C}"/>
                </a:ext>
              </a:extLst>
            </p:cNvPr>
            <p:cNvSpPr/>
            <p:nvPr/>
          </p:nvSpPr>
          <p:spPr>
            <a:xfrm>
              <a:off x="10884321" y="1383029"/>
              <a:ext cx="712269" cy="125128"/>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0585ABF1-23D6-411C-AE19-7E769A7B6D84}"/>
              </a:ext>
            </a:extLst>
          </p:cNvPr>
          <p:cNvGrpSpPr/>
          <p:nvPr/>
        </p:nvGrpSpPr>
        <p:grpSpPr>
          <a:xfrm>
            <a:off x="4459072" y="3793547"/>
            <a:ext cx="3657600" cy="2743200"/>
            <a:chOff x="4459072" y="3591419"/>
            <a:chExt cx="3657600" cy="2743200"/>
          </a:xfrm>
        </p:grpSpPr>
        <p:pic>
          <p:nvPicPr>
            <p:cNvPr id="12" name="Picture 11">
              <a:extLst>
                <a:ext uri="{FF2B5EF4-FFF2-40B4-BE49-F238E27FC236}">
                  <a16:creationId xmlns:a16="http://schemas.microsoft.com/office/drawing/2014/main" id="{6A485962-793E-440E-95AC-26CD2FFE6F3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59072" y="3591419"/>
              <a:ext cx="3657600" cy="2743200"/>
            </a:xfrm>
            <a:prstGeom prst="rect">
              <a:avLst/>
            </a:prstGeom>
          </p:spPr>
        </p:pic>
        <p:sp>
          <p:nvSpPr>
            <p:cNvPr id="27" name="Rectangle 26">
              <a:extLst>
                <a:ext uri="{FF2B5EF4-FFF2-40B4-BE49-F238E27FC236}">
                  <a16:creationId xmlns:a16="http://schemas.microsoft.com/office/drawing/2014/main" id="{A21568F8-F27A-4872-B39E-AEA2A6629F3F}"/>
                </a:ext>
              </a:extLst>
            </p:cNvPr>
            <p:cNvSpPr/>
            <p:nvPr/>
          </p:nvSpPr>
          <p:spPr>
            <a:xfrm>
              <a:off x="7228573" y="3782728"/>
              <a:ext cx="797743" cy="129941"/>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6A6055A1-F4A9-459C-A323-BF913E92C82E}"/>
              </a:ext>
            </a:extLst>
          </p:cNvPr>
          <p:cNvGrpSpPr/>
          <p:nvPr/>
        </p:nvGrpSpPr>
        <p:grpSpPr>
          <a:xfrm>
            <a:off x="5808393" y="3558012"/>
            <a:ext cx="1819051" cy="467089"/>
            <a:chOff x="2036885" y="3405612"/>
            <a:chExt cx="1819051" cy="467089"/>
          </a:xfrm>
        </p:grpSpPr>
        <p:cxnSp>
          <p:nvCxnSpPr>
            <p:cNvPr id="37" name="Straight Arrow Connector 36">
              <a:extLst>
                <a:ext uri="{FF2B5EF4-FFF2-40B4-BE49-F238E27FC236}">
                  <a16:creationId xmlns:a16="http://schemas.microsoft.com/office/drawing/2014/main" id="{09FA1803-2674-40FB-93A4-85A0CF6A4FA3}"/>
                </a:ext>
              </a:extLst>
            </p:cNvPr>
            <p:cNvCxnSpPr>
              <a:cxnSpLocks/>
            </p:cNvCxnSpPr>
            <p:nvPr/>
          </p:nvCxnSpPr>
          <p:spPr>
            <a:xfrm flipH="1" flipV="1">
              <a:off x="2461653" y="3405612"/>
              <a:ext cx="157688" cy="203043"/>
            </a:xfrm>
            <a:prstGeom prst="straightConnector1">
              <a:avLst/>
            </a:prstGeom>
            <a:ln w="38100">
              <a:solidFill>
                <a:srgbClr val="6699FF"/>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B8DD9BA9-37BF-49D2-A027-057A46E3FD1F}"/>
                </a:ext>
              </a:extLst>
            </p:cNvPr>
            <p:cNvSpPr txBox="1"/>
            <p:nvPr/>
          </p:nvSpPr>
          <p:spPr>
            <a:xfrm>
              <a:off x="2036885" y="3595702"/>
              <a:ext cx="1819051" cy="276999"/>
            </a:xfrm>
            <a:prstGeom prst="rect">
              <a:avLst/>
            </a:prstGeom>
            <a:noFill/>
            <a:ln>
              <a:noFill/>
            </a:ln>
          </p:spPr>
          <p:txBody>
            <a:bodyPr wrap="square" lIns="0" tIns="0" rIns="0" bIns="0" rtlCol="0">
              <a:spAutoFit/>
            </a:bodyPr>
            <a:lstStyle/>
            <a:p>
              <a:pPr algn="ctr"/>
              <a:r>
                <a:rPr lang="en-US" b="1" dirty="0">
                  <a:solidFill>
                    <a:srgbClr val="6699FF"/>
                  </a:solidFill>
                </a:rPr>
                <a:t>Row 13</a:t>
              </a:r>
            </a:p>
          </p:txBody>
        </p:sp>
      </p:grpSp>
      <p:grpSp>
        <p:nvGrpSpPr>
          <p:cNvPr id="43" name="Group 42">
            <a:extLst>
              <a:ext uri="{FF2B5EF4-FFF2-40B4-BE49-F238E27FC236}">
                <a16:creationId xmlns:a16="http://schemas.microsoft.com/office/drawing/2014/main" id="{0C2A7EC0-43F2-46F6-AE0B-C7D9E49B712C}"/>
              </a:ext>
            </a:extLst>
          </p:cNvPr>
          <p:cNvGrpSpPr/>
          <p:nvPr/>
        </p:nvGrpSpPr>
        <p:grpSpPr>
          <a:xfrm>
            <a:off x="5826593" y="2957292"/>
            <a:ext cx="891325" cy="276999"/>
            <a:chOff x="1950938" y="3378524"/>
            <a:chExt cx="891325" cy="276999"/>
          </a:xfrm>
        </p:grpSpPr>
        <p:cxnSp>
          <p:nvCxnSpPr>
            <p:cNvPr id="44" name="Straight Arrow Connector 43">
              <a:extLst>
                <a:ext uri="{FF2B5EF4-FFF2-40B4-BE49-F238E27FC236}">
                  <a16:creationId xmlns:a16="http://schemas.microsoft.com/office/drawing/2014/main" id="{D31F3908-B979-4708-BD7E-AE65AB76383F}"/>
                </a:ext>
              </a:extLst>
            </p:cNvPr>
            <p:cNvCxnSpPr>
              <a:cxnSpLocks/>
            </p:cNvCxnSpPr>
            <p:nvPr/>
          </p:nvCxnSpPr>
          <p:spPr>
            <a:xfrm>
              <a:off x="2495065" y="3531130"/>
              <a:ext cx="347198" cy="27989"/>
            </a:xfrm>
            <a:prstGeom prst="straightConnector1">
              <a:avLst/>
            </a:prstGeom>
            <a:ln w="38100">
              <a:solidFill>
                <a:srgbClr val="33CC33"/>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14DC3671-3A1C-40AD-9D79-957D7D8ECC4A}"/>
                </a:ext>
              </a:extLst>
            </p:cNvPr>
            <p:cNvSpPr txBox="1"/>
            <p:nvPr/>
          </p:nvSpPr>
          <p:spPr>
            <a:xfrm>
              <a:off x="1950938" y="3378524"/>
              <a:ext cx="770627" cy="276999"/>
            </a:xfrm>
            <a:prstGeom prst="rect">
              <a:avLst/>
            </a:prstGeom>
            <a:noFill/>
            <a:ln>
              <a:noFill/>
            </a:ln>
          </p:spPr>
          <p:txBody>
            <a:bodyPr wrap="square" lIns="0" tIns="0" rIns="0" bIns="0" rtlCol="0">
              <a:spAutoFit/>
            </a:bodyPr>
            <a:lstStyle/>
            <a:p>
              <a:pPr algn="ctr"/>
              <a:r>
                <a:rPr lang="en-US" b="1" dirty="0">
                  <a:solidFill>
                    <a:srgbClr val="33CC33"/>
                  </a:solidFill>
                </a:rPr>
                <a:t>15</a:t>
              </a:r>
            </a:p>
          </p:txBody>
        </p:sp>
      </p:grpSp>
      <p:grpSp>
        <p:nvGrpSpPr>
          <p:cNvPr id="60" name="Group 59">
            <a:extLst>
              <a:ext uri="{FF2B5EF4-FFF2-40B4-BE49-F238E27FC236}">
                <a16:creationId xmlns:a16="http://schemas.microsoft.com/office/drawing/2014/main" id="{7A3C556B-9DED-4E35-B68E-A26707DD9DD1}"/>
              </a:ext>
            </a:extLst>
          </p:cNvPr>
          <p:cNvGrpSpPr/>
          <p:nvPr/>
        </p:nvGrpSpPr>
        <p:grpSpPr>
          <a:xfrm>
            <a:off x="6577447" y="1773378"/>
            <a:ext cx="722348" cy="276999"/>
            <a:chOff x="2313423" y="3284816"/>
            <a:chExt cx="686213" cy="276999"/>
          </a:xfrm>
        </p:grpSpPr>
        <p:cxnSp>
          <p:nvCxnSpPr>
            <p:cNvPr id="61" name="Straight Arrow Connector 60">
              <a:extLst>
                <a:ext uri="{FF2B5EF4-FFF2-40B4-BE49-F238E27FC236}">
                  <a16:creationId xmlns:a16="http://schemas.microsoft.com/office/drawing/2014/main" id="{A64BFB6B-84BE-4098-8D53-351BAFBDEF01}"/>
                </a:ext>
              </a:extLst>
            </p:cNvPr>
            <p:cNvCxnSpPr>
              <a:cxnSpLocks/>
            </p:cNvCxnSpPr>
            <p:nvPr/>
          </p:nvCxnSpPr>
          <p:spPr>
            <a:xfrm flipH="1">
              <a:off x="2313423" y="3445221"/>
              <a:ext cx="358315" cy="116594"/>
            </a:xfrm>
            <a:prstGeom prst="straightConnector1">
              <a:avLst/>
            </a:prstGeom>
            <a:ln w="38100">
              <a:solidFill>
                <a:srgbClr val="FF5050"/>
              </a:solidFill>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EF3F3BDE-DCA2-47CC-BD12-795205118D7A}"/>
                </a:ext>
              </a:extLst>
            </p:cNvPr>
            <p:cNvSpPr txBox="1"/>
            <p:nvPr/>
          </p:nvSpPr>
          <p:spPr>
            <a:xfrm>
              <a:off x="2633235" y="3284816"/>
              <a:ext cx="366401" cy="276999"/>
            </a:xfrm>
            <a:prstGeom prst="rect">
              <a:avLst/>
            </a:prstGeom>
            <a:noFill/>
            <a:ln>
              <a:noFill/>
            </a:ln>
          </p:spPr>
          <p:txBody>
            <a:bodyPr wrap="square" lIns="0" tIns="0" rIns="0" bIns="0" rtlCol="0">
              <a:spAutoFit/>
            </a:bodyPr>
            <a:lstStyle/>
            <a:p>
              <a:pPr algn="ctr"/>
              <a:r>
                <a:rPr lang="en-US" b="1" dirty="0">
                  <a:solidFill>
                    <a:srgbClr val="FF5050"/>
                  </a:solidFill>
                </a:rPr>
                <a:t>16</a:t>
              </a:r>
            </a:p>
          </p:txBody>
        </p:sp>
      </p:grpSp>
      <p:sp>
        <p:nvSpPr>
          <p:cNvPr id="68" name="Title 3">
            <a:extLst>
              <a:ext uri="{FF2B5EF4-FFF2-40B4-BE49-F238E27FC236}">
                <a16:creationId xmlns:a16="http://schemas.microsoft.com/office/drawing/2014/main" id="{1C837B98-10FC-4102-94C4-C52C20745303}"/>
              </a:ext>
            </a:extLst>
          </p:cNvPr>
          <p:cNvSpPr txBox="1">
            <a:spLocks/>
          </p:cNvSpPr>
          <p:nvPr/>
        </p:nvSpPr>
        <p:spPr>
          <a:xfrm>
            <a:off x="7663963" y="214752"/>
            <a:ext cx="3932627" cy="472459"/>
          </a:xfrm>
          <a:prstGeom prst="rect">
            <a:avLst/>
          </a:prstGeom>
          <a:solidFill>
            <a:schemeClr val="bg1"/>
          </a:solidFill>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solidFill>
                  <a:srgbClr val="008000"/>
                </a:solidFill>
              </a:rPr>
              <a:t>+Z offset moves the phantom to a higher-numbered detector row – good!</a:t>
            </a:r>
          </a:p>
        </p:txBody>
      </p:sp>
      <p:pic>
        <p:nvPicPr>
          <p:cNvPr id="92" name="Picture 91">
            <a:extLst>
              <a:ext uri="{FF2B5EF4-FFF2-40B4-BE49-F238E27FC236}">
                <a16:creationId xmlns:a16="http://schemas.microsoft.com/office/drawing/2014/main" id="{BBE7AC32-E479-4D95-99DD-8C6ACDC2759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310126" y="220798"/>
            <a:ext cx="882383" cy="2005648"/>
          </a:xfrm>
          <a:prstGeom prst="rect">
            <a:avLst/>
          </a:prstGeom>
        </p:spPr>
      </p:pic>
      <p:grpSp>
        <p:nvGrpSpPr>
          <p:cNvPr id="93" name="Group 92">
            <a:extLst>
              <a:ext uri="{FF2B5EF4-FFF2-40B4-BE49-F238E27FC236}">
                <a16:creationId xmlns:a16="http://schemas.microsoft.com/office/drawing/2014/main" id="{507EE54D-E6E6-452D-90EB-0730AF287622}"/>
              </a:ext>
            </a:extLst>
          </p:cNvPr>
          <p:cNvGrpSpPr/>
          <p:nvPr/>
        </p:nvGrpSpPr>
        <p:grpSpPr>
          <a:xfrm>
            <a:off x="5698745" y="3164419"/>
            <a:ext cx="613260" cy="320856"/>
            <a:chOff x="1599002" y="3269096"/>
            <a:chExt cx="613260" cy="320856"/>
          </a:xfrm>
        </p:grpSpPr>
        <p:cxnSp>
          <p:nvCxnSpPr>
            <p:cNvPr id="94" name="Straight Arrow Connector 93">
              <a:extLst>
                <a:ext uri="{FF2B5EF4-FFF2-40B4-BE49-F238E27FC236}">
                  <a16:creationId xmlns:a16="http://schemas.microsoft.com/office/drawing/2014/main" id="{E474C054-74AF-462B-B8C6-F9D4C0608533}"/>
                </a:ext>
              </a:extLst>
            </p:cNvPr>
            <p:cNvCxnSpPr>
              <a:cxnSpLocks/>
            </p:cNvCxnSpPr>
            <p:nvPr/>
          </p:nvCxnSpPr>
          <p:spPr>
            <a:xfrm>
              <a:off x="1970584" y="3449691"/>
              <a:ext cx="241678" cy="140261"/>
            </a:xfrm>
            <a:prstGeom prst="straightConnector1">
              <a:avLst/>
            </a:prstGeom>
            <a:ln w="38100">
              <a:solidFill>
                <a:srgbClr val="FF9900"/>
              </a:solidFill>
              <a:tailEnd type="triangle"/>
            </a:ln>
          </p:spPr>
          <p:style>
            <a:lnRef idx="1">
              <a:schemeClr val="accent1"/>
            </a:lnRef>
            <a:fillRef idx="0">
              <a:schemeClr val="accent1"/>
            </a:fillRef>
            <a:effectRef idx="0">
              <a:schemeClr val="accent1"/>
            </a:effectRef>
            <a:fontRef idx="minor">
              <a:schemeClr val="tx1"/>
            </a:fontRef>
          </p:style>
        </p:cxnSp>
        <p:sp>
          <p:nvSpPr>
            <p:cNvPr id="95" name="TextBox 94">
              <a:extLst>
                <a:ext uri="{FF2B5EF4-FFF2-40B4-BE49-F238E27FC236}">
                  <a16:creationId xmlns:a16="http://schemas.microsoft.com/office/drawing/2014/main" id="{CBFB9E17-636E-4DE0-BD51-B6EE73C0A4BF}"/>
                </a:ext>
              </a:extLst>
            </p:cNvPr>
            <p:cNvSpPr txBox="1"/>
            <p:nvPr/>
          </p:nvSpPr>
          <p:spPr>
            <a:xfrm>
              <a:off x="1599002" y="3269096"/>
              <a:ext cx="475351" cy="276999"/>
            </a:xfrm>
            <a:prstGeom prst="rect">
              <a:avLst/>
            </a:prstGeom>
            <a:noFill/>
            <a:ln>
              <a:noFill/>
            </a:ln>
          </p:spPr>
          <p:txBody>
            <a:bodyPr wrap="square" lIns="0" tIns="0" rIns="0" bIns="0" rtlCol="0">
              <a:spAutoFit/>
            </a:bodyPr>
            <a:lstStyle/>
            <a:p>
              <a:pPr algn="ctr"/>
              <a:r>
                <a:rPr lang="en-US" b="1" dirty="0">
                  <a:solidFill>
                    <a:srgbClr val="FF9900"/>
                  </a:solidFill>
                </a:rPr>
                <a:t>14</a:t>
              </a:r>
            </a:p>
          </p:txBody>
        </p:sp>
      </p:grpSp>
    </p:spTree>
    <p:extLst>
      <p:ext uri="{BB962C8B-B14F-4D97-AF65-F5344CB8AC3E}">
        <p14:creationId xmlns:p14="http://schemas.microsoft.com/office/powerpoint/2010/main" val="312270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56135" y="222086"/>
            <a:ext cx="10268750" cy="413181"/>
          </a:xfrm>
        </p:spPr>
        <p:txBody>
          <a:bodyPr/>
          <a:lstStyle/>
          <a:p>
            <a:r>
              <a:rPr lang="en-US" dirty="0"/>
              <a:t>16 slices, phantom offset +8-mm Z</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54" y="1196885"/>
            <a:ext cx="2632981" cy="2743198"/>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15370" y="1196885"/>
            <a:ext cx="2632981" cy="2743198"/>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32194" y="1196885"/>
            <a:ext cx="2632981" cy="2743198"/>
          </a:xfrm>
          <a:prstGeom prst="rect">
            <a:avLst/>
          </a:prstGeom>
        </p:spPr>
      </p:pic>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9207" y="3815904"/>
            <a:ext cx="2632981" cy="2743198"/>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34877" y="3810351"/>
            <a:ext cx="2632981" cy="2743198"/>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050547" y="3810351"/>
            <a:ext cx="2632981" cy="2743198"/>
          </a:xfrm>
          <a:prstGeom prst="rect">
            <a:avLst/>
          </a:prstGeom>
        </p:spPr>
      </p:pic>
      <p:sp>
        <p:nvSpPr>
          <p:cNvPr id="31" name="Title 3">
            <a:extLst>
              <a:ext uri="{FF2B5EF4-FFF2-40B4-BE49-F238E27FC236}">
                <a16:creationId xmlns:a16="http://schemas.microsoft.com/office/drawing/2014/main" id="{F9A3AE14-6DD2-4393-90F4-FB6D3E7FF874}"/>
              </a:ext>
            </a:extLst>
          </p:cNvPr>
          <p:cNvSpPr txBox="1">
            <a:spLocks/>
          </p:cNvSpPr>
          <p:nvPr/>
        </p:nvSpPr>
        <p:spPr>
          <a:xfrm>
            <a:off x="7221568" y="277127"/>
            <a:ext cx="4084812" cy="30130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1-mm slices, 300-mm FOV</a:t>
            </a:r>
          </a:p>
        </p:txBody>
      </p:sp>
      <p:sp>
        <p:nvSpPr>
          <p:cNvPr id="32" name="Title 3">
            <a:extLst>
              <a:ext uri="{FF2B5EF4-FFF2-40B4-BE49-F238E27FC236}">
                <a16:creationId xmlns:a16="http://schemas.microsoft.com/office/drawing/2014/main" id="{9A0103D3-DFF8-4433-80FB-6AC1E1E53A04}"/>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Expected one end to have </a:t>
            </a:r>
            <a:r>
              <a:rPr lang="en-US" sz="1800" b="1" u="sng" dirty="0">
                <a:solidFill>
                  <a:srgbClr val="CC3300"/>
                </a:solidFill>
              </a:rPr>
              <a:t>2 blank + 2 partial</a:t>
            </a:r>
            <a:r>
              <a:rPr lang="en-US" sz="1800" b="1" dirty="0">
                <a:solidFill>
                  <a:srgbClr val="CC3300"/>
                </a:solidFill>
              </a:rPr>
              <a:t>, with remaining 12 blank.</a:t>
            </a:r>
          </a:p>
          <a:p>
            <a:r>
              <a:rPr lang="en-US" sz="1800" b="1" dirty="0">
                <a:solidFill>
                  <a:srgbClr val="CC3300"/>
                </a:solidFill>
              </a:rPr>
              <a:t>Got </a:t>
            </a:r>
            <a:r>
              <a:rPr lang="en-US" sz="1800" b="1" u="sng" dirty="0">
                <a:solidFill>
                  <a:srgbClr val="CC3300"/>
                </a:solidFill>
              </a:rPr>
              <a:t>all blank slices except slice 1</a:t>
            </a:r>
            <a:r>
              <a:rPr lang="en-US" sz="1800" b="1" dirty="0">
                <a:solidFill>
                  <a:srgbClr val="CC3300"/>
                </a:solidFill>
              </a:rPr>
              <a:t>.</a:t>
            </a:r>
          </a:p>
        </p:txBody>
      </p:sp>
      <p:pic>
        <p:nvPicPr>
          <p:cNvPr id="20" name="Picture 19">
            <a:extLst>
              <a:ext uri="{FF2B5EF4-FFF2-40B4-BE49-F238E27FC236}">
                <a16:creationId xmlns:a16="http://schemas.microsoft.com/office/drawing/2014/main" id="{5C292185-5D0B-4948-9CC9-0CA9B2412D30}"/>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11310126" y="220798"/>
            <a:ext cx="882383" cy="2005648"/>
          </a:xfrm>
          <a:prstGeom prst="rect">
            <a:avLst/>
          </a:prstGeom>
        </p:spPr>
      </p:pic>
    </p:spTree>
    <p:extLst>
      <p:ext uri="{BB962C8B-B14F-4D97-AF65-F5344CB8AC3E}">
        <p14:creationId xmlns:p14="http://schemas.microsoft.com/office/powerpoint/2010/main" val="3805721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80213" y="222086"/>
            <a:ext cx="10244671" cy="413181"/>
          </a:xfrm>
        </p:spPr>
        <p:txBody>
          <a:bodyPr/>
          <a:lstStyle/>
          <a:p>
            <a:r>
              <a:rPr lang="en-US" dirty="0"/>
              <a:t>16 slices, no phantom offset</a:t>
            </a:r>
          </a:p>
        </p:txBody>
      </p:sp>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07" y="3815904"/>
            <a:ext cx="2632981" cy="2743199"/>
          </a:xfrm>
          <a:prstGeom prst="rect">
            <a:avLst/>
          </a:prstGeom>
        </p:spPr>
      </p:pic>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454" y="1196885"/>
            <a:ext cx="2632981" cy="2743198"/>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015370" y="1196885"/>
            <a:ext cx="2632980" cy="2743198"/>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54384" y="3814444"/>
            <a:ext cx="2632981" cy="2743198"/>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32194" y="1196885"/>
            <a:ext cx="2632981" cy="2743198"/>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686800" y="2560320"/>
            <a:ext cx="2632981" cy="2743198"/>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6029886" y="3814444"/>
            <a:ext cx="2632981" cy="2743199"/>
          </a:xfrm>
          <a:prstGeom prst="rect">
            <a:avLst/>
          </a:prstGeom>
        </p:spPr>
      </p:pic>
      <p:sp>
        <p:nvSpPr>
          <p:cNvPr id="69" name="Title 3">
            <a:extLst>
              <a:ext uri="{FF2B5EF4-FFF2-40B4-BE49-F238E27FC236}">
                <a16:creationId xmlns:a16="http://schemas.microsoft.com/office/drawing/2014/main" id="{51E3F2C7-8F2D-4680-9C25-5160E05297DF}"/>
              </a:ext>
            </a:extLst>
          </p:cNvPr>
          <p:cNvSpPr txBox="1">
            <a:spLocks/>
          </p:cNvSpPr>
          <p:nvPr/>
        </p:nvSpPr>
        <p:spPr>
          <a:xfrm>
            <a:off x="7221568" y="277127"/>
            <a:ext cx="4283410" cy="30130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a:t>
            </a:r>
            <a:r>
              <a:rPr lang="en-US" sz="1800" dirty="0">
                <a:highlight>
                  <a:srgbClr val="FFFF00"/>
                </a:highlight>
              </a:rPr>
              <a:t>0.5-mm slices</a:t>
            </a:r>
            <a:r>
              <a:rPr lang="en-US" sz="1800" dirty="0"/>
              <a:t>, 300-mm FOV</a:t>
            </a:r>
          </a:p>
        </p:txBody>
      </p:sp>
      <p:pic>
        <p:nvPicPr>
          <p:cNvPr id="93" name="Picture 92">
            <a:extLst>
              <a:ext uri="{FF2B5EF4-FFF2-40B4-BE49-F238E27FC236}">
                <a16:creationId xmlns:a16="http://schemas.microsoft.com/office/drawing/2014/main" id="{B9C6CB33-30C9-43F0-89E3-3668D976F094}"/>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11292840" y="52313"/>
            <a:ext cx="879176" cy="2295142"/>
          </a:xfrm>
          <a:prstGeom prst="rect">
            <a:avLst/>
          </a:prstGeom>
        </p:spPr>
      </p:pic>
      <p:sp>
        <p:nvSpPr>
          <p:cNvPr id="14" name="Title 3">
            <a:extLst>
              <a:ext uri="{FF2B5EF4-FFF2-40B4-BE49-F238E27FC236}">
                <a16:creationId xmlns:a16="http://schemas.microsoft.com/office/drawing/2014/main" id="{4E9551CA-6318-4EE5-B2AD-2BA037DA22B4}"/>
              </a:ext>
            </a:extLst>
          </p:cNvPr>
          <p:cNvSpPr txBox="1">
            <a:spLocks/>
          </p:cNvSpPr>
          <p:nvPr/>
        </p:nvSpPr>
        <p:spPr>
          <a:xfrm>
            <a:off x="380213" y="686142"/>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0033CC"/>
                </a:solidFill>
              </a:rPr>
              <a:t>Expected each end to have </a:t>
            </a:r>
            <a:r>
              <a:rPr lang="en-US" sz="1800" b="1" u="sng" dirty="0">
                <a:solidFill>
                  <a:srgbClr val="0033CC"/>
                </a:solidFill>
              </a:rPr>
              <a:t>0 blank + 6 partial</a:t>
            </a:r>
            <a:r>
              <a:rPr lang="en-US" sz="1800" b="1" dirty="0">
                <a:solidFill>
                  <a:srgbClr val="0033CC"/>
                </a:solidFill>
              </a:rPr>
              <a:t>, with </a:t>
            </a:r>
            <a:r>
              <a:rPr lang="en-US" sz="1800" b="1" u="sng" dirty="0">
                <a:solidFill>
                  <a:srgbClr val="0033CC"/>
                </a:solidFill>
              </a:rPr>
              <a:t>partials symmetrical in Z</a:t>
            </a:r>
            <a:r>
              <a:rPr lang="en-US" sz="1800" b="1" dirty="0">
                <a:solidFill>
                  <a:srgbClr val="0033CC"/>
                </a:solidFill>
              </a:rPr>
              <a:t>.</a:t>
            </a:r>
          </a:p>
          <a:p>
            <a:r>
              <a:rPr lang="en-US" sz="1800" b="1" dirty="0">
                <a:solidFill>
                  <a:srgbClr val="0033CC"/>
                </a:solidFill>
              </a:rPr>
              <a:t>Got </a:t>
            </a:r>
            <a:r>
              <a:rPr lang="en-US" sz="1800" b="1" u="sng" dirty="0">
                <a:solidFill>
                  <a:srgbClr val="008000"/>
                </a:solidFill>
              </a:rPr>
              <a:t>0 blank slices + </a:t>
            </a:r>
            <a:r>
              <a:rPr lang="en-US" sz="1800" b="1" u="sng" dirty="0">
                <a:solidFill>
                  <a:srgbClr val="CC3300"/>
                </a:solidFill>
              </a:rPr>
              <a:t>3 partial</a:t>
            </a:r>
            <a:r>
              <a:rPr lang="en-US" sz="1800" b="1" dirty="0">
                <a:solidFill>
                  <a:srgbClr val="0033CC"/>
                </a:solidFill>
              </a:rPr>
              <a:t>, </a:t>
            </a:r>
            <a:r>
              <a:rPr lang="en-US" sz="1800" b="1" dirty="0">
                <a:solidFill>
                  <a:srgbClr val="008000"/>
                </a:solidFill>
              </a:rPr>
              <a:t>with </a:t>
            </a:r>
            <a:r>
              <a:rPr lang="en-US" sz="1800" b="1" u="sng" dirty="0">
                <a:solidFill>
                  <a:srgbClr val="008000"/>
                </a:solidFill>
              </a:rPr>
              <a:t>partials symmetrical in Z</a:t>
            </a:r>
            <a:r>
              <a:rPr lang="en-US" sz="1800" b="1" dirty="0">
                <a:solidFill>
                  <a:srgbClr val="0033CC"/>
                </a:solidFill>
              </a:rPr>
              <a:t>.</a:t>
            </a:r>
          </a:p>
        </p:txBody>
      </p:sp>
    </p:spTree>
    <p:extLst>
      <p:ext uri="{BB962C8B-B14F-4D97-AF65-F5344CB8AC3E}">
        <p14:creationId xmlns:p14="http://schemas.microsoft.com/office/powerpoint/2010/main" val="75092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380213" y="222086"/>
            <a:ext cx="10244671" cy="413181"/>
          </a:xfrm>
        </p:spPr>
        <p:txBody>
          <a:bodyPr/>
          <a:lstStyle/>
          <a:p>
            <a:r>
              <a:rPr lang="en-US" dirty="0"/>
              <a:t>16 slices, no phantom offset, </a:t>
            </a:r>
            <a:r>
              <a:rPr lang="en-US" dirty="0">
                <a:highlight>
                  <a:srgbClr val="FFFF00"/>
                </a:highlight>
              </a:rPr>
              <a:t>+1-mm-Z recon offset</a:t>
            </a:r>
            <a:endParaRPr lang="en-US" dirty="0"/>
          </a:p>
        </p:txBody>
      </p:sp>
      <p:pic>
        <p:nvPicPr>
          <p:cNvPr id="5" name="Picture 4">
            <a:extLst>
              <a:ext uri="{FF2B5EF4-FFF2-40B4-BE49-F238E27FC236}">
                <a16:creationId xmlns:a16="http://schemas.microsoft.com/office/drawing/2014/main" id="{4CA2213D-C6F1-44CD-BF92-79657B0C7BD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9207" y="3815904"/>
            <a:ext cx="2632981" cy="2743198"/>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54384" y="3814444"/>
            <a:ext cx="2632980" cy="2743198"/>
          </a:xfrm>
          <a:prstGeom prst="rect">
            <a:avLst/>
          </a:prstGeom>
        </p:spPr>
      </p:pic>
      <p:pic>
        <p:nvPicPr>
          <p:cNvPr id="18" name="Picture 17">
            <a:extLst>
              <a:ext uri="{FF2B5EF4-FFF2-40B4-BE49-F238E27FC236}">
                <a16:creationId xmlns:a16="http://schemas.microsoft.com/office/drawing/2014/main" id="{5BF68002-9881-4F01-B433-976DF00BD56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32194" y="1196885"/>
            <a:ext cx="2632980" cy="2743198"/>
          </a:xfrm>
          <a:prstGeom prst="rect">
            <a:avLst/>
          </a:prstGeom>
        </p:spPr>
      </p:pic>
      <p:pic>
        <p:nvPicPr>
          <p:cNvPr id="21" name="Picture 20">
            <a:extLst>
              <a:ext uri="{FF2B5EF4-FFF2-40B4-BE49-F238E27FC236}">
                <a16:creationId xmlns:a16="http://schemas.microsoft.com/office/drawing/2014/main" id="{E0691162-DCEC-4EE3-9F57-9DBEE0A4D0D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8686800" y="2560320"/>
            <a:ext cx="2632980" cy="2743198"/>
          </a:xfrm>
          <a:prstGeom prst="rect">
            <a:avLst/>
          </a:prstGeom>
        </p:spPr>
      </p:pic>
      <p:pic>
        <p:nvPicPr>
          <p:cNvPr id="51" name="Picture 50">
            <a:extLst>
              <a:ext uri="{FF2B5EF4-FFF2-40B4-BE49-F238E27FC236}">
                <a16:creationId xmlns:a16="http://schemas.microsoft.com/office/drawing/2014/main" id="{5D0D3DC1-936D-4ECB-B09C-AB8B4274BD1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029886" y="3814444"/>
            <a:ext cx="2632981" cy="2743198"/>
          </a:xfrm>
          <a:prstGeom prst="rect">
            <a:avLst/>
          </a:prstGeom>
        </p:spPr>
      </p:pic>
      <p:sp>
        <p:nvSpPr>
          <p:cNvPr id="69" name="Title 3">
            <a:extLst>
              <a:ext uri="{FF2B5EF4-FFF2-40B4-BE49-F238E27FC236}">
                <a16:creationId xmlns:a16="http://schemas.microsoft.com/office/drawing/2014/main" id="{51E3F2C7-8F2D-4680-9C25-5160E05297DF}"/>
              </a:ext>
            </a:extLst>
          </p:cNvPr>
          <p:cNvSpPr txBox="1">
            <a:spLocks/>
          </p:cNvSpPr>
          <p:nvPr/>
        </p:nvSpPr>
        <p:spPr>
          <a:xfrm>
            <a:off x="9743915" y="1203760"/>
            <a:ext cx="1575865" cy="301309"/>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dirty="0"/>
              <a:t>16-slice recon, </a:t>
            </a:r>
            <a:r>
              <a:rPr lang="en-US" sz="1800" dirty="0">
                <a:highlight>
                  <a:srgbClr val="FFFF00"/>
                </a:highlight>
              </a:rPr>
              <a:t>0.5-mm slices</a:t>
            </a:r>
            <a:r>
              <a:rPr lang="en-US" sz="1800" dirty="0"/>
              <a:t>, 300-mm FOV</a:t>
            </a:r>
          </a:p>
        </p:txBody>
      </p:sp>
      <p:pic>
        <p:nvPicPr>
          <p:cNvPr id="15" name="Picture 14">
            <a:extLst>
              <a:ext uri="{FF2B5EF4-FFF2-40B4-BE49-F238E27FC236}">
                <a16:creationId xmlns:a16="http://schemas.microsoft.com/office/drawing/2014/main" id="{04A3B68C-F70B-4A68-AAC1-B76B0B412CD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11292840" y="52312"/>
            <a:ext cx="880585" cy="2298823"/>
          </a:xfrm>
          <a:prstGeom prst="rect">
            <a:avLst/>
          </a:prstGeom>
        </p:spPr>
      </p:pic>
      <p:sp>
        <p:nvSpPr>
          <p:cNvPr id="19" name="Title 3">
            <a:extLst>
              <a:ext uri="{FF2B5EF4-FFF2-40B4-BE49-F238E27FC236}">
                <a16:creationId xmlns:a16="http://schemas.microsoft.com/office/drawing/2014/main" id="{5EC128A7-657F-4D9C-8E1E-F990D3DEB388}"/>
              </a:ext>
            </a:extLst>
          </p:cNvPr>
          <p:cNvSpPr txBox="1">
            <a:spLocks/>
          </p:cNvSpPr>
          <p:nvPr/>
        </p:nvSpPr>
        <p:spPr>
          <a:xfrm>
            <a:off x="380213" y="654200"/>
            <a:ext cx="10032533"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Looks almost OK but not quite. </a:t>
            </a:r>
            <a:r>
              <a:rPr lang="en-US" sz="1800" b="1" dirty="0">
                <a:solidFill>
                  <a:srgbClr val="008000"/>
                </a:solidFill>
              </a:rPr>
              <a:t>Slices 1-2 look OK (match slices 3-4 on prior slide)</a:t>
            </a:r>
            <a:br>
              <a:rPr lang="en-US" sz="1800" b="1" dirty="0">
                <a:solidFill>
                  <a:srgbClr val="CC3300"/>
                </a:solidFill>
              </a:rPr>
            </a:br>
            <a:r>
              <a:rPr lang="en-US" sz="1800" b="1" dirty="0">
                <a:solidFill>
                  <a:srgbClr val="CC3300"/>
                </a:solidFill>
              </a:rPr>
              <a:t>but slices 12-14 don’t match slices 14-16 on prior slide.</a:t>
            </a:r>
          </a:p>
        </p:txBody>
      </p:sp>
    </p:spTree>
    <p:extLst>
      <p:ext uri="{BB962C8B-B14F-4D97-AF65-F5344CB8AC3E}">
        <p14:creationId xmlns:p14="http://schemas.microsoft.com/office/powerpoint/2010/main" val="12298126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92351" y="222086"/>
            <a:ext cx="10032533" cy="413181"/>
          </a:xfrm>
        </p:spPr>
        <p:txBody>
          <a:bodyPr/>
          <a:lstStyle/>
          <a:p>
            <a:r>
              <a:rPr lang="en-US" dirty="0"/>
              <a:t>Recon offset</a:t>
            </a:r>
          </a:p>
        </p:txBody>
      </p:sp>
      <p:pic>
        <p:nvPicPr>
          <p:cNvPr id="9" name="Picture 8">
            <a:extLst>
              <a:ext uri="{FF2B5EF4-FFF2-40B4-BE49-F238E27FC236}">
                <a16:creationId xmlns:a16="http://schemas.microsoft.com/office/drawing/2014/main" id="{E0779A86-EAA1-4880-8605-2442E01D2FA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380550" y="1617481"/>
            <a:ext cx="3071812" cy="3200399"/>
          </a:xfrm>
          <a:prstGeom prst="rect">
            <a:avLst/>
          </a:prstGeom>
        </p:spPr>
      </p:pic>
      <p:pic>
        <p:nvPicPr>
          <p:cNvPr id="13" name="Picture 12">
            <a:extLst>
              <a:ext uri="{FF2B5EF4-FFF2-40B4-BE49-F238E27FC236}">
                <a16:creationId xmlns:a16="http://schemas.microsoft.com/office/drawing/2014/main" id="{AF4F8BD1-1540-4691-AA46-C0D9F8DD178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18118" y="1617481"/>
            <a:ext cx="3071812" cy="3200399"/>
          </a:xfrm>
          <a:prstGeom prst="rect">
            <a:avLst/>
          </a:prstGeom>
        </p:spPr>
      </p:pic>
      <p:pic>
        <p:nvPicPr>
          <p:cNvPr id="25" name="Picture 24">
            <a:extLst>
              <a:ext uri="{FF2B5EF4-FFF2-40B4-BE49-F238E27FC236}">
                <a16:creationId xmlns:a16="http://schemas.microsoft.com/office/drawing/2014/main" id="{26851262-BD8D-4A59-8985-45465255612D}"/>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668888" y="1617481"/>
            <a:ext cx="3071812" cy="3200399"/>
          </a:xfrm>
          <a:prstGeom prst="rect">
            <a:avLst/>
          </a:prstGeom>
        </p:spPr>
      </p:pic>
      <p:sp>
        <p:nvSpPr>
          <p:cNvPr id="22" name="Title 3">
            <a:extLst>
              <a:ext uri="{FF2B5EF4-FFF2-40B4-BE49-F238E27FC236}">
                <a16:creationId xmlns:a16="http://schemas.microsoft.com/office/drawing/2014/main" id="{498F5AFC-43D1-4664-B5EB-7F56FBD4AC35}"/>
              </a:ext>
            </a:extLst>
          </p:cNvPr>
          <p:cNvSpPr txBox="1">
            <a:spLocks/>
          </p:cNvSpPr>
          <p:nvPr/>
        </p:nvSpPr>
        <p:spPr>
          <a:xfrm>
            <a:off x="2439636" y="1255741"/>
            <a:ext cx="1066750" cy="464973"/>
          </a:xfrm>
          <a:prstGeom prst="rect">
            <a:avLst/>
          </a:prstGeom>
        </p:spPr>
        <p:txBody>
          <a:bodyPr vert="horz" lIns="0" tIns="0" rIns="0" bIns="0" rtlCol="0" anchor="ctr" anchorCtr="0">
            <a:noAutofit/>
          </a:bodyPr>
          <a:lstStyle>
            <a:defPPr>
              <a:defRPr lang="en-US"/>
            </a:defPPr>
            <a:lvl1pPr>
              <a:lnSpc>
                <a:spcPct val="90000"/>
              </a:lnSpc>
              <a:spcBef>
                <a:spcPct val="0"/>
              </a:spcBef>
              <a:buNone/>
              <a:defRPr b="1">
                <a:solidFill>
                  <a:srgbClr val="008000"/>
                </a:solidFill>
                <a:latin typeface="+mj-lt"/>
                <a:ea typeface="+mj-ea"/>
                <a:cs typeface="+mj-cs"/>
              </a:defRPr>
            </a:lvl1pPr>
          </a:lstStyle>
          <a:p>
            <a:r>
              <a:rPr lang="en-US" dirty="0"/>
              <a:t>No offset</a:t>
            </a:r>
          </a:p>
        </p:txBody>
      </p:sp>
      <p:sp>
        <p:nvSpPr>
          <p:cNvPr id="18" name="Title 3">
            <a:extLst>
              <a:ext uri="{FF2B5EF4-FFF2-40B4-BE49-F238E27FC236}">
                <a16:creationId xmlns:a16="http://schemas.microsoft.com/office/drawing/2014/main" id="{22A816C5-D402-4CF5-A1A9-7CB38A1C39FE}"/>
              </a:ext>
            </a:extLst>
          </p:cNvPr>
          <p:cNvSpPr txBox="1">
            <a:spLocks/>
          </p:cNvSpPr>
          <p:nvPr/>
        </p:nvSpPr>
        <p:spPr>
          <a:xfrm>
            <a:off x="4761316" y="980961"/>
            <a:ext cx="3106565"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algn="ctr"/>
            <a:r>
              <a:rPr lang="en-US" sz="1800" b="1" dirty="0">
                <a:solidFill>
                  <a:srgbClr val="008000"/>
                </a:solidFill>
              </a:rPr>
              <a:t>Moved +22 mm X.</a:t>
            </a:r>
          </a:p>
        </p:txBody>
      </p:sp>
      <p:sp>
        <p:nvSpPr>
          <p:cNvPr id="16" name="Title 3">
            <a:extLst>
              <a:ext uri="{FF2B5EF4-FFF2-40B4-BE49-F238E27FC236}">
                <a16:creationId xmlns:a16="http://schemas.microsoft.com/office/drawing/2014/main" id="{895A696F-B54E-44D6-B4B3-1DB3E7775774}"/>
              </a:ext>
            </a:extLst>
          </p:cNvPr>
          <p:cNvSpPr txBox="1">
            <a:spLocks/>
          </p:cNvSpPr>
          <p:nvPr/>
        </p:nvSpPr>
        <p:spPr>
          <a:xfrm>
            <a:off x="5211908" y="635267"/>
            <a:ext cx="1770649" cy="464973"/>
          </a:xfrm>
          <a:prstGeom prst="rect">
            <a:avLst/>
          </a:prstGeom>
        </p:spPr>
        <p:txBody>
          <a:bodyPr vert="horz" lIns="0" tIns="0" rIns="0" bIns="0" rtlCol="0" anchor="ctr" anchorCtr="0">
            <a:noAutofit/>
          </a:bodyPr>
          <a:lstStyle>
            <a:defPPr>
              <a:defRPr lang="en-US"/>
            </a:defPPr>
            <a:lvl1pPr>
              <a:lnSpc>
                <a:spcPct val="90000"/>
              </a:lnSpc>
              <a:spcBef>
                <a:spcPct val="0"/>
              </a:spcBef>
              <a:buNone/>
              <a:defRPr b="1">
                <a:solidFill>
                  <a:srgbClr val="008000"/>
                </a:solidFill>
                <a:latin typeface="+mj-lt"/>
                <a:ea typeface="+mj-ea"/>
                <a:cs typeface="+mj-cs"/>
              </a:defRPr>
            </a:lvl1pPr>
          </a:lstStyle>
          <a:p>
            <a:r>
              <a:rPr lang="en-US" dirty="0">
                <a:solidFill>
                  <a:srgbClr val="63666A"/>
                </a:solidFill>
              </a:rPr>
              <a:t>Spec’d +22-mm X</a:t>
            </a:r>
          </a:p>
        </p:txBody>
      </p:sp>
      <p:sp>
        <p:nvSpPr>
          <p:cNvPr id="17" name="Title 3">
            <a:extLst>
              <a:ext uri="{FF2B5EF4-FFF2-40B4-BE49-F238E27FC236}">
                <a16:creationId xmlns:a16="http://schemas.microsoft.com/office/drawing/2014/main" id="{C32A0B78-32A7-4368-9390-0B9256B2EBD9}"/>
              </a:ext>
            </a:extLst>
          </p:cNvPr>
          <p:cNvSpPr txBox="1">
            <a:spLocks/>
          </p:cNvSpPr>
          <p:nvPr/>
        </p:nvSpPr>
        <p:spPr>
          <a:xfrm>
            <a:off x="7890101" y="980961"/>
            <a:ext cx="3106565" cy="54956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algn="ctr"/>
            <a:r>
              <a:rPr lang="en-US" sz="1800" b="1" dirty="0">
                <a:solidFill>
                  <a:srgbClr val="008000"/>
                </a:solidFill>
              </a:rPr>
              <a:t>Moved 22 mm Y.</a:t>
            </a:r>
          </a:p>
        </p:txBody>
      </p:sp>
      <p:sp>
        <p:nvSpPr>
          <p:cNvPr id="24" name="Title 3">
            <a:extLst>
              <a:ext uri="{FF2B5EF4-FFF2-40B4-BE49-F238E27FC236}">
                <a16:creationId xmlns:a16="http://schemas.microsoft.com/office/drawing/2014/main" id="{8781B727-CF63-4E68-997E-6C803AFF4B31}"/>
              </a:ext>
            </a:extLst>
          </p:cNvPr>
          <p:cNvSpPr txBox="1">
            <a:spLocks/>
          </p:cNvSpPr>
          <p:nvPr/>
        </p:nvSpPr>
        <p:spPr>
          <a:xfrm>
            <a:off x="8377123" y="635267"/>
            <a:ext cx="1770649" cy="464973"/>
          </a:xfrm>
          <a:prstGeom prst="rect">
            <a:avLst/>
          </a:prstGeom>
        </p:spPr>
        <p:txBody>
          <a:bodyPr vert="horz" lIns="0" tIns="0" rIns="0" bIns="0" rtlCol="0" anchor="ctr" anchorCtr="0">
            <a:noAutofit/>
          </a:bodyPr>
          <a:lstStyle>
            <a:defPPr>
              <a:defRPr lang="en-US"/>
            </a:defPPr>
            <a:lvl1pPr>
              <a:lnSpc>
                <a:spcPct val="90000"/>
              </a:lnSpc>
              <a:spcBef>
                <a:spcPct val="0"/>
              </a:spcBef>
              <a:buNone/>
              <a:defRPr b="1">
                <a:solidFill>
                  <a:srgbClr val="008000"/>
                </a:solidFill>
                <a:latin typeface="+mj-lt"/>
                <a:ea typeface="+mj-ea"/>
                <a:cs typeface="+mj-cs"/>
              </a:defRPr>
            </a:lvl1pPr>
          </a:lstStyle>
          <a:p>
            <a:r>
              <a:rPr lang="en-US" dirty="0">
                <a:solidFill>
                  <a:srgbClr val="63666A"/>
                </a:solidFill>
              </a:rPr>
              <a:t>Spec’d +22-mm Y</a:t>
            </a:r>
          </a:p>
        </p:txBody>
      </p:sp>
      <p:pic>
        <p:nvPicPr>
          <p:cNvPr id="3" name="Picture 2">
            <a:extLst>
              <a:ext uri="{FF2B5EF4-FFF2-40B4-BE49-F238E27FC236}">
                <a16:creationId xmlns:a16="http://schemas.microsoft.com/office/drawing/2014/main" id="{9DECE83D-194A-42EA-B636-78699857321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320" y="1828800"/>
            <a:ext cx="1050809" cy="2743200"/>
          </a:xfrm>
          <a:prstGeom prst="rect">
            <a:avLst/>
          </a:prstGeom>
        </p:spPr>
      </p:pic>
      <p:pic>
        <p:nvPicPr>
          <p:cNvPr id="6" name="Picture 5">
            <a:extLst>
              <a:ext uri="{FF2B5EF4-FFF2-40B4-BE49-F238E27FC236}">
                <a16:creationId xmlns:a16="http://schemas.microsoft.com/office/drawing/2014/main" id="{E98BC0DA-E5B5-48D1-92FE-ADF352ACC6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000872" y="1828800"/>
            <a:ext cx="1050808" cy="2743200"/>
          </a:xfrm>
          <a:prstGeom prst="rect">
            <a:avLst/>
          </a:prstGeom>
        </p:spPr>
      </p:pic>
    </p:spTree>
    <p:extLst>
      <p:ext uri="{BB962C8B-B14F-4D97-AF65-F5344CB8AC3E}">
        <p14:creationId xmlns:p14="http://schemas.microsoft.com/office/powerpoint/2010/main" val="734256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501029" cy="413181"/>
          </a:xfrm>
        </p:spPr>
        <p:txBody>
          <a:bodyPr/>
          <a:lstStyle/>
          <a:p>
            <a:pPr>
              <a:lnSpc>
                <a:spcPct val="70000"/>
              </a:lnSpc>
            </a:pPr>
            <a:r>
              <a:rPr lang="en-US" b="1" dirty="0"/>
              <a:t>Noise evaluation – 300 mA, spectrum-specific mu</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473139" y="328335"/>
            <a:ext cx="95485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No noise</a:t>
            </a:r>
          </a:p>
        </p:txBody>
      </p:sp>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281797" y="1410718"/>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Polyenergetic</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281796" y="5603352"/>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Monoenergetic</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6661838" y="325074"/>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noise</a:t>
            </a:r>
          </a:p>
        </p:txBody>
      </p:sp>
      <p:sp>
        <p:nvSpPr>
          <p:cNvPr id="61" name="Title 3">
            <a:extLst>
              <a:ext uri="{FF2B5EF4-FFF2-40B4-BE49-F238E27FC236}">
                <a16:creationId xmlns:a16="http://schemas.microsoft.com/office/drawing/2014/main" id="{E07BF7B0-9A0B-4015-9313-7B6459C1AC00}"/>
              </a:ext>
            </a:extLst>
          </p:cNvPr>
          <p:cNvSpPr txBox="1">
            <a:spLocks/>
          </p:cNvSpPr>
          <p:nvPr/>
        </p:nvSpPr>
        <p:spPr>
          <a:xfrm>
            <a:off x="8613084" y="325074"/>
            <a:ext cx="299661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&amp; electronic noise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0381" y="669785"/>
            <a:ext cx="2736317" cy="2010090"/>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3921679" y="321403"/>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Electronic noise</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81797" y="3316166"/>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 energy bin</a:t>
            </a:r>
          </a:p>
        </p:txBody>
      </p:sp>
      <p:pic>
        <p:nvPicPr>
          <p:cNvPr id="16" name="Picture 15">
            <a:extLst>
              <a:ext uri="{FF2B5EF4-FFF2-40B4-BE49-F238E27FC236}">
                <a16:creationId xmlns:a16="http://schemas.microsoft.com/office/drawing/2014/main" id="{0C85B0A3-09D9-4CD6-8349-FB63CCEC7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730" y="2737414"/>
            <a:ext cx="2695612" cy="2008749"/>
          </a:xfrm>
          <a:prstGeom prst="rect">
            <a:avLst/>
          </a:prstGeom>
        </p:spPr>
      </p:pic>
      <p:pic>
        <p:nvPicPr>
          <p:cNvPr id="17" name="Picture 16">
            <a:extLst>
              <a:ext uri="{FF2B5EF4-FFF2-40B4-BE49-F238E27FC236}">
                <a16:creationId xmlns:a16="http://schemas.microsoft.com/office/drawing/2014/main" id="{A37F86DC-6AED-446E-B779-CD59CC01C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0378" y="4811698"/>
            <a:ext cx="2736317" cy="2010090"/>
          </a:xfrm>
          <a:prstGeom prst="rect">
            <a:avLst/>
          </a:prstGeom>
        </p:spPr>
      </p:pic>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11252" y="669782"/>
            <a:ext cx="2736317" cy="201009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32130" y="669778"/>
            <a:ext cx="2736317" cy="1982327"/>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22666" y="669782"/>
            <a:ext cx="2736317" cy="201009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06342" y="2752314"/>
            <a:ext cx="2695612" cy="2008749"/>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42656" y="2752314"/>
            <a:ext cx="2695612" cy="2008749"/>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883911" y="2752314"/>
            <a:ext cx="2695612" cy="2008749"/>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11253" y="4826598"/>
            <a:ext cx="2736317" cy="201009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147570" y="4826598"/>
            <a:ext cx="2736317" cy="201009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822667" y="4826595"/>
            <a:ext cx="2736317" cy="2010090"/>
          </a:xfrm>
          <a:prstGeom prst="rect">
            <a:avLst/>
          </a:prstGeom>
        </p:spPr>
      </p:pic>
      <p:grpSp>
        <p:nvGrpSpPr>
          <p:cNvPr id="5" name="Group 4">
            <a:extLst>
              <a:ext uri="{FF2B5EF4-FFF2-40B4-BE49-F238E27FC236}">
                <a16:creationId xmlns:a16="http://schemas.microsoft.com/office/drawing/2014/main" id="{B1F82AFB-762F-4739-8881-5BDC36589E84}"/>
              </a:ext>
            </a:extLst>
          </p:cNvPr>
          <p:cNvGrpSpPr/>
          <p:nvPr/>
        </p:nvGrpSpPr>
        <p:grpSpPr>
          <a:xfrm>
            <a:off x="1549927" y="1150942"/>
            <a:ext cx="1027548" cy="728100"/>
            <a:chOff x="1549927" y="1150942"/>
            <a:chExt cx="1027548" cy="728100"/>
          </a:xfrm>
        </p:grpSpPr>
        <p:sp>
          <p:nvSpPr>
            <p:cNvPr id="2" name="Rectangle 1">
              <a:extLst>
                <a:ext uri="{FF2B5EF4-FFF2-40B4-BE49-F238E27FC236}">
                  <a16:creationId xmlns:a16="http://schemas.microsoft.com/office/drawing/2014/main" id="{F4A849B3-016F-44B6-8073-A563F40963B2}"/>
                </a:ext>
              </a:extLst>
            </p:cNvPr>
            <p:cNvSpPr/>
            <p:nvPr/>
          </p:nvSpPr>
          <p:spPr>
            <a:xfrm>
              <a:off x="1987004" y="1559442"/>
              <a:ext cx="146596" cy="3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 name="TextBox 2">
              <a:extLst>
                <a:ext uri="{FF2B5EF4-FFF2-40B4-BE49-F238E27FC236}">
                  <a16:creationId xmlns:a16="http://schemas.microsoft.com/office/drawing/2014/main" id="{F5D80328-B073-4E44-B07C-112CF9A0E250}"/>
                </a:ext>
              </a:extLst>
            </p:cNvPr>
            <p:cNvSpPr txBox="1"/>
            <p:nvPr/>
          </p:nvSpPr>
          <p:spPr>
            <a:xfrm>
              <a:off x="1549927" y="1150942"/>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7.6 HU</a:t>
              </a:r>
            </a:p>
          </p:txBody>
        </p:sp>
      </p:grpSp>
      <p:sp>
        <p:nvSpPr>
          <p:cNvPr id="31" name="TextBox 30">
            <a:extLst>
              <a:ext uri="{FF2B5EF4-FFF2-40B4-BE49-F238E27FC236}">
                <a16:creationId xmlns:a16="http://schemas.microsoft.com/office/drawing/2014/main" id="{920EE5AF-F1B5-4BC4-8ECD-F29F51991171}"/>
              </a:ext>
            </a:extLst>
          </p:cNvPr>
          <p:cNvSpPr txBox="1"/>
          <p:nvPr/>
        </p:nvSpPr>
        <p:spPr>
          <a:xfrm>
            <a:off x="4273874"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7.8 HU</a:t>
            </a:r>
          </a:p>
        </p:txBody>
      </p:sp>
      <p:sp>
        <p:nvSpPr>
          <p:cNvPr id="39" name="TextBox 38">
            <a:extLst>
              <a:ext uri="{FF2B5EF4-FFF2-40B4-BE49-F238E27FC236}">
                <a16:creationId xmlns:a16="http://schemas.microsoft.com/office/drawing/2014/main" id="{1A51FE2C-7FE6-4CBD-9050-53DF7E65E99E}"/>
              </a:ext>
            </a:extLst>
          </p:cNvPr>
          <p:cNvSpPr txBox="1"/>
          <p:nvPr/>
        </p:nvSpPr>
        <p:spPr>
          <a:xfrm>
            <a:off x="6993716" y="1151247"/>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37.6 HU</a:t>
            </a:r>
          </a:p>
        </p:txBody>
      </p:sp>
      <p:sp>
        <p:nvSpPr>
          <p:cNvPr id="42" name="TextBox 41">
            <a:extLst>
              <a:ext uri="{FF2B5EF4-FFF2-40B4-BE49-F238E27FC236}">
                <a16:creationId xmlns:a16="http://schemas.microsoft.com/office/drawing/2014/main" id="{DC65EEC8-546F-40A2-8E27-9252C69FA93C}"/>
              </a:ext>
            </a:extLst>
          </p:cNvPr>
          <p:cNvSpPr txBox="1"/>
          <p:nvPr/>
        </p:nvSpPr>
        <p:spPr>
          <a:xfrm>
            <a:off x="9691222"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0.8 HU</a:t>
            </a:r>
            <a:br>
              <a:rPr lang="en-US" sz="1050" b="1" dirty="0">
                <a:solidFill>
                  <a:srgbClr val="FFFF00"/>
                </a:solidFill>
              </a:rPr>
            </a:br>
            <a:r>
              <a:rPr lang="en-US" sz="1050" b="1" dirty="0" err="1">
                <a:solidFill>
                  <a:srgbClr val="FFFF00"/>
                </a:solidFill>
              </a:rPr>
              <a:t>s.d.</a:t>
            </a:r>
            <a:r>
              <a:rPr lang="en-US" sz="1050" b="1" dirty="0">
                <a:solidFill>
                  <a:srgbClr val="FFFF00"/>
                </a:solidFill>
              </a:rPr>
              <a:t> = 37.3 HU</a:t>
            </a:r>
          </a:p>
        </p:txBody>
      </p:sp>
      <p:sp>
        <p:nvSpPr>
          <p:cNvPr id="52" name="TextBox 51">
            <a:extLst>
              <a:ext uri="{FF2B5EF4-FFF2-40B4-BE49-F238E27FC236}">
                <a16:creationId xmlns:a16="http://schemas.microsoft.com/office/drawing/2014/main" id="{40EB0743-990A-4A82-81CC-C639289C9790}"/>
              </a:ext>
            </a:extLst>
          </p:cNvPr>
          <p:cNvSpPr txBox="1"/>
          <p:nvPr/>
        </p:nvSpPr>
        <p:spPr>
          <a:xfrm>
            <a:off x="1553430" y="3219329"/>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8.2 HU</a:t>
            </a:r>
          </a:p>
        </p:txBody>
      </p:sp>
      <p:sp>
        <p:nvSpPr>
          <p:cNvPr id="67" name="TextBox 66">
            <a:extLst>
              <a:ext uri="{FF2B5EF4-FFF2-40B4-BE49-F238E27FC236}">
                <a16:creationId xmlns:a16="http://schemas.microsoft.com/office/drawing/2014/main" id="{3DC3F3E4-7315-4EDC-8350-5530F3FEC057}"/>
              </a:ext>
            </a:extLst>
          </p:cNvPr>
          <p:cNvSpPr txBox="1"/>
          <p:nvPr/>
        </p:nvSpPr>
        <p:spPr>
          <a:xfrm>
            <a:off x="4252634" y="3229947"/>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9.0 HU</a:t>
            </a:r>
          </a:p>
        </p:txBody>
      </p:sp>
      <p:sp>
        <p:nvSpPr>
          <p:cNvPr id="70" name="TextBox 69">
            <a:extLst>
              <a:ext uri="{FF2B5EF4-FFF2-40B4-BE49-F238E27FC236}">
                <a16:creationId xmlns:a16="http://schemas.microsoft.com/office/drawing/2014/main" id="{952EAD2D-4904-4A0A-B0F7-616052F0B992}"/>
              </a:ext>
            </a:extLst>
          </p:cNvPr>
          <p:cNvSpPr txBox="1"/>
          <p:nvPr/>
        </p:nvSpPr>
        <p:spPr>
          <a:xfrm>
            <a:off x="6989382" y="3222972"/>
            <a:ext cx="1027548" cy="323165"/>
          </a:xfrm>
          <a:prstGeom prst="rect">
            <a:avLst/>
          </a:prstGeom>
          <a:noFill/>
        </p:spPr>
        <p:txBody>
          <a:bodyPr wrap="square" lIns="0" tIns="0" rIns="0" bIns="0" rtlCol="0">
            <a:spAutoFit/>
          </a:bodyPr>
          <a:lstStyle/>
          <a:p>
            <a:pPr algn="ctr"/>
            <a:r>
              <a:rPr lang="en-US" sz="1050" b="1" dirty="0">
                <a:solidFill>
                  <a:srgbClr val="FFFF00"/>
                </a:solidFill>
              </a:rPr>
              <a:t>Mean = 0.5 HU</a:t>
            </a:r>
            <a:br>
              <a:rPr lang="en-US" sz="1050" b="1" dirty="0">
                <a:solidFill>
                  <a:srgbClr val="FFFF00"/>
                </a:solidFill>
              </a:rPr>
            </a:br>
            <a:r>
              <a:rPr lang="en-US" sz="1050" b="1" dirty="0" err="1">
                <a:solidFill>
                  <a:srgbClr val="FFFF00"/>
                </a:solidFill>
              </a:rPr>
              <a:t>s.d.</a:t>
            </a:r>
            <a:r>
              <a:rPr lang="en-US" sz="1050" b="1" dirty="0">
                <a:solidFill>
                  <a:srgbClr val="FFFF00"/>
                </a:solidFill>
              </a:rPr>
              <a:t> = 40.7 HU</a:t>
            </a:r>
          </a:p>
        </p:txBody>
      </p:sp>
      <p:sp>
        <p:nvSpPr>
          <p:cNvPr id="73" name="TextBox 72">
            <a:extLst>
              <a:ext uri="{FF2B5EF4-FFF2-40B4-BE49-F238E27FC236}">
                <a16:creationId xmlns:a16="http://schemas.microsoft.com/office/drawing/2014/main" id="{4AA9FB96-A256-4CEC-812E-0C66A9B9C046}"/>
              </a:ext>
            </a:extLst>
          </p:cNvPr>
          <p:cNvSpPr txBox="1"/>
          <p:nvPr/>
        </p:nvSpPr>
        <p:spPr>
          <a:xfrm>
            <a:off x="9726611" y="3215239"/>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39.9 HU</a:t>
            </a:r>
          </a:p>
        </p:txBody>
      </p:sp>
      <p:sp>
        <p:nvSpPr>
          <p:cNvPr id="76" name="TextBox 75">
            <a:extLst>
              <a:ext uri="{FF2B5EF4-FFF2-40B4-BE49-F238E27FC236}">
                <a16:creationId xmlns:a16="http://schemas.microsoft.com/office/drawing/2014/main" id="{12F321B7-280F-4003-A585-39EBD5AF193A}"/>
              </a:ext>
            </a:extLst>
          </p:cNvPr>
          <p:cNvSpPr txBox="1"/>
          <p:nvPr/>
        </p:nvSpPr>
        <p:spPr>
          <a:xfrm>
            <a:off x="1558595" y="528512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6.2 HU</a:t>
            </a:r>
          </a:p>
        </p:txBody>
      </p:sp>
      <p:sp>
        <p:nvSpPr>
          <p:cNvPr id="79" name="TextBox 78">
            <a:extLst>
              <a:ext uri="{FF2B5EF4-FFF2-40B4-BE49-F238E27FC236}">
                <a16:creationId xmlns:a16="http://schemas.microsoft.com/office/drawing/2014/main" id="{025213BF-9994-4C00-BFDA-BF3B34730A68}"/>
              </a:ext>
            </a:extLst>
          </p:cNvPr>
          <p:cNvSpPr txBox="1"/>
          <p:nvPr/>
        </p:nvSpPr>
        <p:spPr>
          <a:xfrm>
            <a:off x="4278208" y="530559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6.5 HU</a:t>
            </a:r>
          </a:p>
        </p:txBody>
      </p:sp>
      <p:sp>
        <p:nvSpPr>
          <p:cNvPr id="82" name="TextBox 81">
            <a:extLst>
              <a:ext uri="{FF2B5EF4-FFF2-40B4-BE49-F238E27FC236}">
                <a16:creationId xmlns:a16="http://schemas.microsoft.com/office/drawing/2014/main" id="{4CEC59DA-EB2F-48B0-ACD4-02B3858FA990}"/>
              </a:ext>
            </a:extLst>
          </p:cNvPr>
          <p:cNvSpPr txBox="1"/>
          <p:nvPr/>
        </p:nvSpPr>
        <p:spPr>
          <a:xfrm>
            <a:off x="7010580" y="5307213"/>
            <a:ext cx="1027548" cy="323165"/>
          </a:xfrm>
          <a:prstGeom prst="rect">
            <a:avLst/>
          </a:prstGeom>
          <a:noFill/>
        </p:spPr>
        <p:txBody>
          <a:bodyPr wrap="square" lIns="0" tIns="0" rIns="0" bIns="0" rtlCol="0">
            <a:spAutoFit/>
          </a:bodyPr>
          <a:lstStyle/>
          <a:p>
            <a:pPr algn="ctr"/>
            <a:r>
              <a:rPr lang="en-US" sz="1050" b="1" dirty="0">
                <a:solidFill>
                  <a:srgbClr val="FFFF00"/>
                </a:solidFill>
              </a:rPr>
              <a:t>Mean = -0.5 HU</a:t>
            </a:r>
            <a:br>
              <a:rPr lang="en-US" sz="1050" b="1" dirty="0">
                <a:solidFill>
                  <a:srgbClr val="FFFF00"/>
                </a:solidFill>
              </a:rPr>
            </a:br>
            <a:r>
              <a:rPr lang="en-US" sz="1050" b="1" dirty="0" err="1">
                <a:solidFill>
                  <a:srgbClr val="FFFF00"/>
                </a:solidFill>
              </a:rPr>
              <a:t>s.d.</a:t>
            </a:r>
            <a:r>
              <a:rPr lang="en-US" sz="1050" b="1" dirty="0">
                <a:solidFill>
                  <a:srgbClr val="FFFF00"/>
                </a:solidFill>
              </a:rPr>
              <a:t> = 34.1 HU</a:t>
            </a:r>
          </a:p>
        </p:txBody>
      </p:sp>
      <p:sp>
        <p:nvSpPr>
          <p:cNvPr id="85" name="TextBox 84">
            <a:extLst>
              <a:ext uri="{FF2B5EF4-FFF2-40B4-BE49-F238E27FC236}">
                <a16:creationId xmlns:a16="http://schemas.microsoft.com/office/drawing/2014/main" id="{5EEE28E0-0C17-42AC-BEBB-DF0D4B360840}"/>
              </a:ext>
            </a:extLst>
          </p:cNvPr>
          <p:cNvSpPr txBox="1"/>
          <p:nvPr/>
        </p:nvSpPr>
        <p:spPr>
          <a:xfrm>
            <a:off x="9686888" y="5312385"/>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34.7 HU</a:t>
            </a:r>
          </a:p>
        </p:txBody>
      </p:sp>
    </p:spTree>
    <p:extLst>
      <p:ext uri="{BB962C8B-B14F-4D97-AF65-F5344CB8AC3E}">
        <p14:creationId xmlns:p14="http://schemas.microsoft.com/office/powerpoint/2010/main" val="2426688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501029" cy="413181"/>
          </a:xfrm>
        </p:spPr>
        <p:txBody>
          <a:bodyPr/>
          <a:lstStyle/>
          <a:p>
            <a:pPr>
              <a:lnSpc>
                <a:spcPct val="70000"/>
              </a:lnSpc>
            </a:pPr>
            <a:r>
              <a:rPr lang="en-US" b="1" dirty="0"/>
              <a:t>Noise evaluation – 100 mA, spectrum-specific mu</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473139" y="328335"/>
            <a:ext cx="95485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No noise</a:t>
            </a:r>
          </a:p>
        </p:txBody>
      </p:sp>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281797" y="1410718"/>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Polyenergetic</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281796" y="5603352"/>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Monoenergetic</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6661838" y="325074"/>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noise</a:t>
            </a:r>
          </a:p>
        </p:txBody>
      </p:sp>
      <p:sp>
        <p:nvSpPr>
          <p:cNvPr id="61" name="Title 3">
            <a:extLst>
              <a:ext uri="{FF2B5EF4-FFF2-40B4-BE49-F238E27FC236}">
                <a16:creationId xmlns:a16="http://schemas.microsoft.com/office/drawing/2014/main" id="{E07BF7B0-9A0B-4015-9313-7B6459C1AC00}"/>
              </a:ext>
            </a:extLst>
          </p:cNvPr>
          <p:cNvSpPr txBox="1">
            <a:spLocks/>
          </p:cNvSpPr>
          <p:nvPr/>
        </p:nvSpPr>
        <p:spPr>
          <a:xfrm>
            <a:off x="8613084" y="325074"/>
            <a:ext cx="299661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&amp; electronic noise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0381" y="669785"/>
            <a:ext cx="2736316" cy="201008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3921679" y="321403"/>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Electronic noise</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81797" y="3316166"/>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 energy bin</a:t>
            </a:r>
          </a:p>
        </p:txBody>
      </p:sp>
      <p:pic>
        <p:nvPicPr>
          <p:cNvPr id="16" name="Picture 15">
            <a:extLst>
              <a:ext uri="{FF2B5EF4-FFF2-40B4-BE49-F238E27FC236}">
                <a16:creationId xmlns:a16="http://schemas.microsoft.com/office/drawing/2014/main" id="{0C85B0A3-09D9-4CD6-8349-FB63CCEC7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730" y="2737414"/>
            <a:ext cx="2695611" cy="2008749"/>
          </a:xfrm>
          <a:prstGeom prst="rect">
            <a:avLst/>
          </a:prstGeom>
        </p:spPr>
      </p:pic>
      <p:pic>
        <p:nvPicPr>
          <p:cNvPr id="17" name="Picture 16">
            <a:extLst>
              <a:ext uri="{FF2B5EF4-FFF2-40B4-BE49-F238E27FC236}">
                <a16:creationId xmlns:a16="http://schemas.microsoft.com/office/drawing/2014/main" id="{A37F86DC-6AED-446E-B779-CD59CC01C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0378" y="4811698"/>
            <a:ext cx="2736316" cy="2010090"/>
          </a:xfrm>
          <a:prstGeom prst="rect">
            <a:avLst/>
          </a:prstGeom>
        </p:spPr>
      </p:pic>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11252" y="669782"/>
            <a:ext cx="2736316" cy="201009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49978" y="669781"/>
            <a:ext cx="2700620" cy="1980739"/>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22666" y="671367"/>
            <a:ext cx="2736317" cy="200692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06342" y="2752314"/>
            <a:ext cx="2695611" cy="2008749"/>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42656" y="2753921"/>
            <a:ext cx="2695612" cy="2005535"/>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883911" y="2753921"/>
            <a:ext cx="2695612" cy="2005535"/>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11253" y="4826598"/>
            <a:ext cx="2736316" cy="201009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147570" y="4828183"/>
            <a:ext cx="2736317" cy="200692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822667" y="4828180"/>
            <a:ext cx="2736317" cy="2006920"/>
          </a:xfrm>
          <a:prstGeom prst="rect">
            <a:avLst/>
          </a:prstGeom>
        </p:spPr>
      </p:pic>
      <p:sp>
        <p:nvSpPr>
          <p:cNvPr id="3" name="TextBox 2">
            <a:extLst>
              <a:ext uri="{FF2B5EF4-FFF2-40B4-BE49-F238E27FC236}">
                <a16:creationId xmlns:a16="http://schemas.microsoft.com/office/drawing/2014/main" id="{F5D80328-B073-4E44-B07C-112CF9A0E250}"/>
              </a:ext>
            </a:extLst>
          </p:cNvPr>
          <p:cNvSpPr txBox="1"/>
          <p:nvPr/>
        </p:nvSpPr>
        <p:spPr>
          <a:xfrm>
            <a:off x="1549927" y="1150942"/>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7.8 HU</a:t>
            </a:r>
          </a:p>
        </p:txBody>
      </p:sp>
      <p:sp>
        <p:nvSpPr>
          <p:cNvPr id="31" name="TextBox 30">
            <a:extLst>
              <a:ext uri="{FF2B5EF4-FFF2-40B4-BE49-F238E27FC236}">
                <a16:creationId xmlns:a16="http://schemas.microsoft.com/office/drawing/2014/main" id="{920EE5AF-F1B5-4BC4-8ECD-F29F51991171}"/>
              </a:ext>
            </a:extLst>
          </p:cNvPr>
          <p:cNvSpPr txBox="1"/>
          <p:nvPr/>
        </p:nvSpPr>
        <p:spPr>
          <a:xfrm>
            <a:off x="4273874"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13.1 HU</a:t>
            </a:r>
          </a:p>
        </p:txBody>
      </p:sp>
      <p:sp>
        <p:nvSpPr>
          <p:cNvPr id="39" name="TextBox 38">
            <a:extLst>
              <a:ext uri="{FF2B5EF4-FFF2-40B4-BE49-F238E27FC236}">
                <a16:creationId xmlns:a16="http://schemas.microsoft.com/office/drawing/2014/main" id="{1A51FE2C-7FE6-4CBD-9050-53DF7E65E99E}"/>
              </a:ext>
            </a:extLst>
          </p:cNvPr>
          <p:cNvSpPr txBox="1"/>
          <p:nvPr/>
        </p:nvSpPr>
        <p:spPr>
          <a:xfrm>
            <a:off x="6993716" y="1151247"/>
            <a:ext cx="1027548" cy="323165"/>
          </a:xfrm>
          <a:prstGeom prst="rect">
            <a:avLst/>
          </a:prstGeom>
          <a:noFill/>
        </p:spPr>
        <p:txBody>
          <a:bodyPr wrap="square" lIns="0" tIns="0" rIns="0" bIns="0" rtlCol="0">
            <a:spAutoFit/>
          </a:bodyPr>
          <a:lstStyle/>
          <a:p>
            <a:pPr algn="ctr"/>
            <a:r>
              <a:rPr lang="en-US" sz="1050" b="1" dirty="0">
                <a:solidFill>
                  <a:srgbClr val="FFFF00"/>
                </a:solidFill>
              </a:rPr>
              <a:t>Mean = 0.9 HU</a:t>
            </a:r>
            <a:br>
              <a:rPr lang="en-US" sz="1050" b="1" dirty="0">
                <a:solidFill>
                  <a:srgbClr val="FFFF00"/>
                </a:solidFill>
              </a:rPr>
            </a:br>
            <a:r>
              <a:rPr lang="en-US" sz="1050" b="1" dirty="0" err="1">
                <a:solidFill>
                  <a:srgbClr val="FFFF00"/>
                </a:solidFill>
              </a:rPr>
              <a:t>s.d.</a:t>
            </a:r>
            <a:r>
              <a:rPr lang="en-US" sz="1050" b="1" dirty="0">
                <a:solidFill>
                  <a:srgbClr val="FFFF00"/>
                </a:solidFill>
              </a:rPr>
              <a:t> = 66.4 HU</a:t>
            </a:r>
          </a:p>
        </p:txBody>
      </p:sp>
      <p:sp>
        <p:nvSpPr>
          <p:cNvPr id="42" name="TextBox 41">
            <a:extLst>
              <a:ext uri="{FF2B5EF4-FFF2-40B4-BE49-F238E27FC236}">
                <a16:creationId xmlns:a16="http://schemas.microsoft.com/office/drawing/2014/main" id="{DC65EEC8-546F-40A2-8E27-9252C69FA93C}"/>
              </a:ext>
            </a:extLst>
          </p:cNvPr>
          <p:cNvSpPr txBox="1"/>
          <p:nvPr/>
        </p:nvSpPr>
        <p:spPr>
          <a:xfrm>
            <a:off x="9691222"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65.9 HU</a:t>
            </a:r>
          </a:p>
        </p:txBody>
      </p:sp>
      <p:sp>
        <p:nvSpPr>
          <p:cNvPr id="52" name="TextBox 51">
            <a:extLst>
              <a:ext uri="{FF2B5EF4-FFF2-40B4-BE49-F238E27FC236}">
                <a16:creationId xmlns:a16="http://schemas.microsoft.com/office/drawing/2014/main" id="{40EB0743-990A-4A82-81CC-C639289C9790}"/>
              </a:ext>
            </a:extLst>
          </p:cNvPr>
          <p:cNvSpPr txBox="1"/>
          <p:nvPr/>
        </p:nvSpPr>
        <p:spPr>
          <a:xfrm>
            <a:off x="1553430" y="3219329"/>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6.5 HU</a:t>
            </a:r>
          </a:p>
        </p:txBody>
      </p:sp>
      <p:sp>
        <p:nvSpPr>
          <p:cNvPr id="67" name="TextBox 66">
            <a:extLst>
              <a:ext uri="{FF2B5EF4-FFF2-40B4-BE49-F238E27FC236}">
                <a16:creationId xmlns:a16="http://schemas.microsoft.com/office/drawing/2014/main" id="{3DC3F3E4-7315-4EDC-8350-5530F3FEC057}"/>
              </a:ext>
            </a:extLst>
          </p:cNvPr>
          <p:cNvSpPr txBox="1"/>
          <p:nvPr/>
        </p:nvSpPr>
        <p:spPr>
          <a:xfrm>
            <a:off x="4252634" y="3229947"/>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20.2 HU</a:t>
            </a:r>
          </a:p>
        </p:txBody>
      </p:sp>
      <p:sp>
        <p:nvSpPr>
          <p:cNvPr id="70" name="TextBox 69">
            <a:extLst>
              <a:ext uri="{FF2B5EF4-FFF2-40B4-BE49-F238E27FC236}">
                <a16:creationId xmlns:a16="http://schemas.microsoft.com/office/drawing/2014/main" id="{952EAD2D-4904-4A0A-B0F7-616052F0B992}"/>
              </a:ext>
            </a:extLst>
          </p:cNvPr>
          <p:cNvSpPr txBox="1"/>
          <p:nvPr/>
        </p:nvSpPr>
        <p:spPr>
          <a:xfrm>
            <a:off x="6989382" y="3222972"/>
            <a:ext cx="1027548" cy="323165"/>
          </a:xfrm>
          <a:prstGeom prst="rect">
            <a:avLst/>
          </a:prstGeom>
          <a:noFill/>
        </p:spPr>
        <p:txBody>
          <a:bodyPr wrap="square" lIns="0" tIns="0" rIns="0" bIns="0" rtlCol="0">
            <a:spAutoFit/>
          </a:bodyPr>
          <a:lstStyle/>
          <a:p>
            <a:pPr algn="ctr"/>
            <a:r>
              <a:rPr lang="en-US" sz="1050" b="1" dirty="0">
                <a:solidFill>
                  <a:srgbClr val="FFFF00"/>
                </a:solidFill>
              </a:rPr>
              <a:t>Mean = 1.4 HU</a:t>
            </a:r>
            <a:br>
              <a:rPr lang="en-US" sz="1050" b="1" dirty="0">
                <a:solidFill>
                  <a:srgbClr val="FFFF00"/>
                </a:solidFill>
              </a:rPr>
            </a:br>
            <a:r>
              <a:rPr lang="en-US" sz="1050" b="1" dirty="0" err="1">
                <a:solidFill>
                  <a:srgbClr val="FFFF00"/>
                </a:solidFill>
              </a:rPr>
              <a:t>s.d.</a:t>
            </a:r>
            <a:r>
              <a:rPr lang="en-US" sz="1050" b="1" dirty="0">
                <a:solidFill>
                  <a:srgbClr val="FFFF00"/>
                </a:solidFill>
              </a:rPr>
              <a:t> = 69.7 HU</a:t>
            </a:r>
          </a:p>
        </p:txBody>
      </p:sp>
      <p:sp>
        <p:nvSpPr>
          <p:cNvPr id="73" name="TextBox 72">
            <a:extLst>
              <a:ext uri="{FF2B5EF4-FFF2-40B4-BE49-F238E27FC236}">
                <a16:creationId xmlns:a16="http://schemas.microsoft.com/office/drawing/2014/main" id="{4AA9FB96-A256-4CEC-812E-0C66A9B9C046}"/>
              </a:ext>
            </a:extLst>
          </p:cNvPr>
          <p:cNvSpPr txBox="1"/>
          <p:nvPr/>
        </p:nvSpPr>
        <p:spPr>
          <a:xfrm>
            <a:off x="9726611" y="3215239"/>
            <a:ext cx="1027548" cy="323165"/>
          </a:xfrm>
          <a:prstGeom prst="rect">
            <a:avLst/>
          </a:prstGeom>
          <a:noFill/>
        </p:spPr>
        <p:txBody>
          <a:bodyPr wrap="square" lIns="0" tIns="0" rIns="0" bIns="0" rtlCol="0">
            <a:spAutoFit/>
          </a:bodyPr>
          <a:lstStyle/>
          <a:p>
            <a:pPr algn="ctr"/>
            <a:r>
              <a:rPr lang="en-US" sz="1050" b="1" dirty="0">
                <a:solidFill>
                  <a:srgbClr val="FFFF00"/>
                </a:solidFill>
              </a:rPr>
              <a:t>Mean = -1.4 HU</a:t>
            </a:r>
            <a:br>
              <a:rPr lang="en-US" sz="1050" b="1" dirty="0">
                <a:solidFill>
                  <a:srgbClr val="FFFF00"/>
                </a:solidFill>
              </a:rPr>
            </a:br>
            <a:r>
              <a:rPr lang="en-US" sz="1050" b="1" dirty="0" err="1">
                <a:solidFill>
                  <a:srgbClr val="FFFF00"/>
                </a:solidFill>
              </a:rPr>
              <a:t>s.d.</a:t>
            </a:r>
            <a:r>
              <a:rPr lang="en-US" sz="1050" b="1" dirty="0">
                <a:solidFill>
                  <a:srgbClr val="FFFF00"/>
                </a:solidFill>
              </a:rPr>
              <a:t> = 70.1 HU</a:t>
            </a:r>
          </a:p>
        </p:txBody>
      </p:sp>
      <p:sp>
        <p:nvSpPr>
          <p:cNvPr id="76" name="TextBox 75">
            <a:extLst>
              <a:ext uri="{FF2B5EF4-FFF2-40B4-BE49-F238E27FC236}">
                <a16:creationId xmlns:a16="http://schemas.microsoft.com/office/drawing/2014/main" id="{12F321B7-280F-4003-A585-39EBD5AF193A}"/>
              </a:ext>
            </a:extLst>
          </p:cNvPr>
          <p:cNvSpPr txBox="1"/>
          <p:nvPr/>
        </p:nvSpPr>
        <p:spPr>
          <a:xfrm>
            <a:off x="1558595" y="528512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5.3 HU</a:t>
            </a:r>
          </a:p>
        </p:txBody>
      </p:sp>
      <p:sp>
        <p:nvSpPr>
          <p:cNvPr id="79" name="TextBox 78">
            <a:extLst>
              <a:ext uri="{FF2B5EF4-FFF2-40B4-BE49-F238E27FC236}">
                <a16:creationId xmlns:a16="http://schemas.microsoft.com/office/drawing/2014/main" id="{025213BF-9994-4C00-BFDA-BF3B34730A68}"/>
              </a:ext>
            </a:extLst>
          </p:cNvPr>
          <p:cNvSpPr txBox="1"/>
          <p:nvPr/>
        </p:nvSpPr>
        <p:spPr>
          <a:xfrm>
            <a:off x="4278208" y="5305596"/>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12.8 HU</a:t>
            </a:r>
          </a:p>
        </p:txBody>
      </p:sp>
      <p:sp>
        <p:nvSpPr>
          <p:cNvPr id="82" name="TextBox 81">
            <a:extLst>
              <a:ext uri="{FF2B5EF4-FFF2-40B4-BE49-F238E27FC236}">
                <a16:creationId xmlns:a16="http://schemas.microsoft.com/office/drawing/2014/main" id="{4CEC59DA-EB2F-48B0-ACD4-02B3858FA990}"/>
              </a:ext>
            </a:extLst>
          </p:cNvPr>
          <p:cNvSpPr txBox="1"/>
          <p:nvPr/>
        </p:nvSpPr>
        <p:spPr>
          <a:xfrm>
            <a:off x="7010580" y="5307213"/>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60.7 HU</a:t>
            </a:r>
          </a:p>
        </p:txBody>
      </p:sp>
      <p:sp>
        <p:nvSpPr>
          <p:cNvPr id="85" name="TextBox 84">
            <a:extLst>
              <a:ext uri="{FF2B5EF4-FFF2-40B4-BE49-F238E27FC236}">
                <a16:creationId xmlns:a16="http://schemas.microsoft.com/office/drawing/2014/main" id="{5EEE28E0-0C17-42AC-BEBB-DF0D4B360840}"/>
              </a:ext>
            </a:extLst>
          </p:cNvPr>
          <p:cNvSpPr txBox="1"/>
          <p:nvPr/>
        </p:nvSpPr>
        <p:spPr>
          <a:xfrm>
            <a:off x="9686888" y="5312385"/>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62.4 HU</a:t>
            </a:r>
          </a:p>
        </p:txBody>
      </p:sp>
      <p:sp>
        <p:nvSpPr>
          <p:cNvPr id="37" name="Rectangle 36">
            <a:extLst>
              <a:ext uri="{FF2B5EF4-FFF2-40B4-BE49-F238E27FC236}">
                <a16:creationId xmlns:a16="http://schemas.microsoft.com/office/drawing/2014/main" id="{CBE0501D-E25E-419F-9BE3-918BDA90C1FF}"/>
              </a:ext>
            </a:extLst>
          </p:cNvPr>
          <p:cNvSpPr/>
          <p:nvPr/>
        </p:nvSpPr>
        <p:spPr>
          <a:xfrm>
            <a:off x="1987004" y="1559442"/>
            <a:ext cx="146596" cy="3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Tree>
    <p:extLst>
      <p:ext uri="{BB962C8B-B14F-4D97-AF65-F5344CB8AC3E}">
        <p14:creationId xmlns:p14="http://schemas.microsoft.com/office/powerpoint/2010/main" val="3892335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
            <a:extLst>
              <a:ext uri="{FF2B5EF4-FFF2-40B4-BE49-F238E27FC236}">
                <a16:creationId xmlns:a16="http://schemas.microsoft.com/office/drawing/2014/main" id="{F858E38F-349E-4862-B465-DFEACD3C84D7}"/>
              </a:ext>
            </a:extLst>
          </p:cNvPr>
          <p:cNvSpPr txBox="1">
            <a:spLocks/>
          </p:cNvSpPr>
          <p:nvPr/>
        </p:nvSpPr>
        <p:spPr>
          <a:xfrm>
            <a:off x="1473139" y="328335"/>
            <a:ext cx="95485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No noise</a:t>
            </a:r>
          </a:p>
        </p:txBody>
      </p:sp>
      <p:sp>
        <p:nvSpPr>
          <p:cNvPr id="57" name="Title 3">
            <a:extLst>
              <a:ext uri="{FF2B5EF4-FFF2-40B4-BE49-F238E27FC236}">
                <a16:creationId xmlns:a16="http://schemas.microsoft.com/office/drawing/2014/main" id="{81E0D1AA-1261-4C6B-A613-48583B92336A}"/>
              </a:ext>
            </a:extLst>
          </p:cNvPr>
          <p:cNvSpPr txBox="1">
            <a:spLocks/>
          </p:cNvSpPr>
          <p:nvPr/>
        </p:nvSpPr>
        <p:spPr>
          <a:xfrm rot="16200000">
            <a:off x="-281797" y="1410718"/>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Polyenergetic</a:t>
            </a:r>
          </a:p>
        </p:txBody>
      </p:sp>
      <p:sp>
        <p:nvSpPr>
          <p:cNvPr id="59" name="Title 3">
            <a:extLst>
              <a:ext uri="{FF2B5EF4-FFF2-40B4-BE49-F238E27FC236}">
                <a16:creationId xmlns:a16="http://schemas.microsoft.com/office/drawing/2014/main" id="{6F8E5A22-0CA2-48AA-9338-39F751FCDB7E}"/>
              </a:ext>
            </a:extLst>
          </p:cNvPr>
          <p:cNvSpPr txBox="1">
            <a:spLocks/>
          </p:cNvSpPr>
          <p:nvPr/>
        </p:nvSpPr>
        <p:spPr>
          <a:xfrm rot="16200000">
            <a:off x="-281796" y="5603352"/>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Monoenergetic</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6661838" y="325074"/>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noise</a:t>
            </a:r>
          </a:p>
        </p:txBody>
      </p:sp>
      <p:sp>
        <p:nvSpPr>
          <p:cNvPr id="61" name="Title 3">
            <a:extLst>
              <a:ext uri="{FF2B5EF4-FFF2-40B4-BE49-F238E27FC236}">
                <a16:creationId xmlns:a16="http://schemas.microsoft.com/office/drawing/2014/main" id="{E07BF7B0-9A0B-4015-9313-7B6459C1AC00}"/>
              </a:ext>
            </a:extLst>
          </p:cNvPr>
          <p:cNvSpPr txBox="1">
            <a:spLocks/>
          </p:cNvSpPr>
          <p:nvPr/>
        </p:nvSpPr>
        <p:spPr>
          <a:xfrm>
            <a:off x="8613084" y="325074"/>
            <a:ext cx="2996613"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Quantum &amp; electronic noise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690381" y="669785"/>
            <a:ext cx="2736316" cy="201008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3921679" y="321403"/>
            <a:ext cx="1676890"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Electronic noise</a:t>
            </a:r>
          </a:p>
        </p:txBody>
      </p:sp>
      <p:sp>
        <p:nvSpPr>
          <p:cNvPr id="15" name="Title 3">
            <a:extLst>
              <a:ext uri="{FF2B5EF4-FFF2-40B4-BE49-F238E27FC236}">
                <a16:creationId xmlns:a16="http://schemas.microsoft.com/office/drawing/2014/main" id="{BA70F79B-EAFE-4B13-95B8-5B70BC414A84}"/>
              </a:ext>
            </a:extLst>
          </p:cNvPr>
          <p:cNvSpPr txBox="1">
            <a:spLocks/>
          </p:cNvSpPr>
          <p:nvPr/>
        </p:nvSpPr>
        <p:spPr>
          <a:xfrm rot="16200000">
            <a:off x="-281797" y="3316166"/>
            <a:ext cx="1633231"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 energy bin</a:t>
            </a:r>
          </a:p>
        </p:txBody>
      </p:sp>
      <p:pic>
        <p:nvPicPr>
          <p:cNvPr id="16" name="Picture 15">
            <a:extLst>
              <a:ext uri="{FF2B5EF4-FFF2-40B4-BE49-F238E27FC236}">
                <a16:creationId xmlns:a16="http://schemas.microsoft.com/office/drawing/2014/main" id="{0C85B0A3-09D9-4CD6-8349-FB63CCEC764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10730" y="2737414"/>
            <a:ext cx="2695611" cy="2008749"/>
          </a:xfrm>
          <a:prstGeom prst="rect">
            <a:avLst/>
          </a:prstGeom>
        </p:spPr>
      </p:pic>
      <p:pic>
        <p:nvPicPr>
          <p:cNvPr id="17" name="Picture 16">
            <a:extLst>
              <a:ext uri="{FF2B5EF4-FFF2-40B4-BE49-F238E27FC236}">
                <a16:creationId xmlns:a16="http://schemas.microsoft.com/office/drawing/2014/main" id="{A37F86DC-6AED-446E-B779-CD59CC01C47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90378" y="4811698"/>
            <a:ext cx="2736316" cy="2010090"/>
          </a:xfrm>
          <a:prstGeom prst="rect">
            <a:avLst/>
          </a:prstGeom>
        </p:spPr>
      </p:pic>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411252" y="669782"/>
            <a:ext cx="2736316" cy="2010089"/>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49978" y="669781"/>
            <a:ext cx="2700620" cy="1980739"/>
          </a:xfrm>
          <a:prstGeom prst="rect">
            <a:avLst/>
          </a:prstGeom>
        </p:spPr>
      </p:pic>
      <p:pic>
        <p:nvPicPr>
          <p:cNvPr id="20" name="Picture 19">
            <a:extLst>
              <a:ext uri="{FF2B5EF4-FFF2-40B4-BE49-F238E27FC236}">
                <a16:creationId xmlns:a16="http://schemas.microsoft.com/office/drawing/2014/main" id="{C0AE415F-D2AC-4DDC-8CC6-83125EA3CC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8822666" y="671367"/>
            <a:ext cx="2736316" cy="2006920"/>
          </a:xfrm>
          <a:prstGeom prst="rect">
            <a:avLst/>
          </a:prstGeom>
        </p:spPr>
      </p:pic>
      <p:pic>
        <p:nvPicPr>
          <p:cNvPr id="22" name="Picture 21">
            <a:extLst>
              <a:ext uri="{FF2B5EF4-FFF2-40B4-BE49-F238E27FC236}">
                <a16:creationId xmlns:a16="http://schemas.microsoft.com/office/drawing/2014/main" id="{61744551-2CBB-41A2-8D65-09E56B56D181}"/>
              </a:ext>
            </a:extLst>
          </p:cNvPr>
          <p:cNvPicPr>
            <a:picLocks noChangeAspect="1"/>
          </p:cNvPicPr>
          <p:nvPr/>
        </p:nvPicPr>
        <p:blipFill>
          <a:blip r:embed="rId8">
            <a:extLst>
              <a:ext uri="{28A0092B-C50C-407E-A947-70E740481C1C}">
                <a14:useLocalDpi xmlns:a14="http://schemas.microsoft.com/office/drawing/2010/main" val="0"/>
              </a:ext>
            </a:extLst>
          </a:blip>
          <a:srcRect/>
          <a:stretch/>
        </p:blipFill>
        <p:spPr>
          <a:xfrm>
            <a:off x="3406342" y="2752314"/>
            <a:ext cx="2695611" cy="2008749"/>
          </a:xfrm>
          <a:prstGeom prst="rect">
            <a:avLst/>
          </a:prstGeom>
        </p:spPr>
      </p:pic>
      <p:pic>
        <p:nvPicPr>
          <p:cNvPr id="24" name="Picture 23">
            <a:extLst>
              <a:ext uri="{FF2B5EF4-FFF2-40B4-BE49-F238E27FC236}">
                <a16:creationId xmlns:a16="http://schemas.microsoft.com/office/drawing/2014/main" id="{F60FE23B-5DAC-45FF-B7B7-864D17693E42}"/>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6142656" y="2753921"/>
            <a:ext cx="2695612" cy="2005535"/>
          </a:xfrm>
          <a:prstGeom prst="rect">
            <a:avLst/>
          </a:prstGeom>
        </p:spPr>
      </p:pic>
      <p:pic>
        <p:nvPicPr>
          <p:cNvPr id="26" name="Picture 25">
            <a:extLst>
              <a:ext uri="{FF2B5EF4-FFF2-40B4-BE49-F238E27FC236}">
                <a16:creationId xmlns:a16="http://schemas.microsoft.com/office/drawing/2014/main" id="{D3B2DD87-A18C-4B67-A3F6-FC0130DA1E42}"/>
              </a:ext>
            </a:extLst>
          </p:cNvPr>
          <p:cNvPicPr>
            <a:picLocks noChangeAspect="1"/>
          </p:cNvPicPr>
          <p:nvPr/>
        </p:nvPicPr>
        <p:blipFill>
          <a:blip r:embed="rId10">
            <a:extLst>
              <a:ext uri="{28A0092B-C50C-407E-A947-70E740481C1C}">
                <a14:useLocalDpi xmlns:a14="http://schemas.microsoft.com/office/drawing/2010/main" val="0"/>
              </a:ext>
            </a:extLst>
          </a:blip>
          <a:srcRect/>
          <a:stretch/>
        </p:blipFill>
        <p:spPr>
          <a:xfrm>
            <a:off x="8883911" y="2753921"/>
            <a:ext cx="2695612" cy="2005535"/>
          </a:xfrm>
          <a:prstGeom prst="rect">
            <a:avLst/>
          </a:prstGeom>
        </p:spPr>
      </p:pic>
      <p:pic>
        <p:nvPicPr>
          <p:cNvPr id="27" name="Picture 26">
            <a:extLst>
              <a:ext uri="{FF2B5EF4-FFF2-40B4-BE49-F238E27FC236}">
                <a16:creationId xmlns:a16="http://schemas.microsoft.com/office/drawing/2014/main" id="{5F920EBA-E141-4271-9E76-8A78B531095F}"/>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3411253" y="4826598"/>
            <a:ext cx="2736316" cy="2010090"/>
          </a:xfrm>
          <a:prstGeom prst="rect">
            <a:avLst/>
          </a:prstGeom>
        </p:spPr>
      </p:pic>
      <p:pic>
        <p:nvPicPr>
          <p:cNvPr id="29" name="Picture 28">
            <a:extLst>
              <a:ext uri="{FF2B5EF4-FFF2-40B4-BE49-F238E27FC236}">
                <a16:creationId xmlns:a16="http://schemas.microsoft.com/office/drawing/2014/main" id="{9C4EBCE3-FEDB-44C6-8634-F05999F594A5}"/>
              </a:ext>
            </a:extLst>
          </p:cNvPr>
          <p:cNvPicPr>
            <a:picLocks noChangeAspect="1"/>
          </p:cNvPicPr>
          <p:nvPr/>
        </p:nvPicPr>
        <p:blipFill>
          <a:blip r:embed="rId12">
            <a:extLst>
              <a:ext uri="{28A0092B-C50C-407E-A947-70E740481C1C}">
                <a14:useLocalDpi xmlns:a14="http://schemas.microsoft.com/office/drawing/2010/main" val="0"/>
              </a:ext>
            </a:extLst>
          </a:blip>
          <a:srcRect/>
          <a:stretch/>
        </p:blipFill>
        <p:spPr>
          <a:xfrm>
            <a:off x="6147570" y="4828183"/>
            <a:ext cx="2736317" cy="2006920"/>
          </a:xfrm>
          <a:prstGeom prst="rect">
            <a:avLst/>
          </a:prstGeom>
        </p:spPr>
      </p:pic>
      <p:pic>
        <p:nvPicPr>
          <p:cNvPr id="30" name="Picture 29">
            <a:extLst>
              <a:ext uri="{FF2B5EF4-FFF2-40B4-BE49-F238E27FC236}">
                <a16:creationId xmlns:a16="http://schemas.microsoft.com/office/drawing/2014/main" id="{8B6307E4-5C9F-4B45-9BBA-58DAC0E1A7A7}"/>
              </a:ext>
            </a:extLst>
          </p:cNvPr>
          <p:cNvPicPr>
            <a:picLocks noChangeAspect="1"/>
          </p:cNvPicPr>
          <p:nvPr/>
        </p:nvPicPr>
        <p:blipFill>
          <a:blip r:embed="rId13">
            <a:extLst>
              <a:ext uri="{28A0092B-C50C-407E-A947-70E740481C1C}">
                <a14:useLocalDpi xmlns:a14="http://schemas.microsoft.com/office/drawing/2010/main" val="0"/>
              </a:ext>
            </a:extLst>
          </a:blip>
          <a:srcRect/>
          <a:stretch/>
        </p:blipFill>
        <p:spPr>
          <a:xfrm>
            <a:off x="8822667" y="4828180"/>
            <a:ext cx="2736317" cy="2006920"/>
          </a:xfrm>
          <a:prstGeom prst="rect">
            <a:avLst/>
          </a:prstGeom>
        </p:spPr>
      </p:pic>
      <p:sp>
        <p:nvSpPr>
          <p:cNvPr id="3" name="TextBox 2">
            <a:extLst>
              <a:ext uri="{FF2B5EF4-FFF2-40B4-BE49-F238E27FC236}">
                <a16:creationId xmlns:a16="http://schemas.microsoft.com/office/drawing/2014/main" id="{F5D80328-B073-4E44-B07C-112CF9A0E250}"/>
              </a:ext>
            </a:extLst>
          </p:cNvPr>
          <p:cNvSpPr txBox="1"/>
          <p:nvPr/>
        </p:nvSpPr>
        <p:spPr>
          <a:xfrm>
            <a:off x="1549927" y="1150942"/>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7.8 HU</a:t>
            </a:r>
          </a:p>
        </p:txBody>
      </p:sp>
      <p:sp>
        <p:nvSpPr>
          <p:cNvPr id="31" name="TextBox 30">
            <a:extLst>
              <a:ext uri="{FF2B5EF4-FFF2-40B4-BE49-F238E27FC236}">
                <a16:creationId xmlns:a16="http://schemas.microsoft.com/office/drawing/2014/main" id="{920EE5AF-F1B5-4BC4-8ECD-F29F51991171}"/>
              </a:ext>
            </a:extLst>
          </p:cNvPr>
          <p:cNvSpPr txBox="1"/>
          <p:nvPr/>
        </p:nvSpPr>
        <p:spPr>
          <a:xfrm>
            <a:off x="4273874"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13.1 HU</a:t>
            </a:r>
          </a:p>
        </p:txBody>
      </p:sp>
      <p:sp>
        <p:nvSpPr>
          <p:cNvPr id="39" name="TextBox 38">
            <a:extLst>
              <a:ext uri="{FF2B5EF4-FFF2-40B4-BE49-F238E27FC236}">
                <a16:creationId xmlns:a16="http://schemas.microsoft.com/office/drawing/2014/main" id="{1A51FE2C-7FE6-4CBD-9050-53DF7E65E99E}"/>
              </a:ext>
            </a:extLst>
          </p:cNvPr>
          <p:cNvSpPr txBox="1"/>
          <p:nvPr/>
        </p:nvSpPr>
        <p:spPr>
          <a:xfrm>
            <a:off x="6993716" y="1151247"/>
            <a:ext cx="1027548" cy="323165"/>
          </a:xfrm>
          <a:prstGeom prst="rect">
            <a:avLst/>
          </a:prstGeom>
          <a:noFill/>
        </p:spPr>
        <p:txBody>
          <a:bodyPr wrap="square" lIns="0" tIns="0" rIns="0" bIns="0" rtlCol="0">
            <a:spAutoFit/>
          </a:bodyPr>
          <a:lstStyle/>
          <a:p>
            <a:pPr algn="ctr"/>
            <a:r>
              <a:rPr lang="en-US" sz="1050" b="1" dirty="0">
                <a:solidFill>
                  <a:srgbClr val="FFFF00"/>
                </a:solidFill>
              </a:rPr>
              <a:t>Mean = 0.9 HU</a:t>
            </a:r>
            <a:br>
              <a:rPr lang="en-US" sz="1050" b="1" dirty="0">
                <a:solidFill>
                  <a:srgbClr val="FFFF00"/>
                </a:solidFill>
              </a:rPr>
            </a:br>
            <a:r>
              <a:rPr lang="en-US" sz="1050" b="1" dirty="0" err="1">
                <a:solidFill>
                  <a:srgbClr val="FFFF00"/>
                </a:solidFill>
              </a:rPr>
              <a:t>s.d.</a:t>
            </a:r>
            <a:r>
              <a:rPr lang="en-US" sz="1050" b="1" dirty="0">
                <a:solidFill>
                  <a:srgbClr val="FFFF00"/>
                </a:solidFill>
              </a:rPr>
              <a:t> = 66.4 HU</a:t>
            </a:r>
          </a:p>
        </p:txBody>
      </p:sp>
      <p:sp>
        <p:nvSpPr>
          <p:cNvPr id="42" name="TextBox 41">
            <a:extLst>
              <a:ext uri="{FF2B5EF4-FFF2-40B4-BE49-F238E27FC236}">
                <a16:creationId xmlns:a16="http://schemas.microsoft.com/office/drawing/2014/main" id="{DC65EEC8-546F-40A2-8E27-9252C69FA93C}"/>
              </a:ext>
            </a:extLst>
          </p:cNvPr>
          <p:cNvSpPr txBox="1"/>
          <p:nvPr/>
        </p:nvSpPr>
        <p:spPr>
          <a:xfrm>
            <a:off x="9691222" y="1145970"/>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65.9 HU</a:t>
            </a:r>
          </a:p>
        </p:txBody>
      </p:sp>
      <p:sp>
        <p:nvSpPr>
          <p:cNvPr id="52" name="TextBox 51">
            <a:extLst>
              <a:ext uri="{FF2B5EF4-FFF2-40B4-BE49-F238E27FC236}">
                <a16:creationId xmlns:a16="http://schemas.microsoft.com/office/drawing/2014/main" id="{40EB0743-990A-4A82-81CC-C639289C9790}"/>
              </a:ext>
            </a:extLst>
          </p:cNvPr>
          <p:cNvSpPr txBox="1"/>
          <p:nvPr/>
        </p:nvSpPr>
        <p:spPr>
          <a:xfrm>
            <a:off x="1553430" y="3219329"/>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6.5 HU</a:t>
            </a:r>
          </a:p>
        </p:txBody>
      </p:sp>
      <p:sp>
        <p:nvSpPr>
          <p:cNvPr id="67" name="TextBox 66">
            <a:extLst>
              <a:ext uri="{FF2B5EF4-FFF2-40B4-BE49-F238E27FC236}">
                <a16:creationId xmlns:a16="http://schemas.microsoft.com/office/drawing/2014/main" id="{3DC3F3E4-7315-4EDC-8350-5530F3FEC057}"/>
              </a:ext>
            </a:extLst>
          </p:cNvPr>
          <p:cNvSpPr txBox="1"/>
          <p:nvPr/>
        </p:nvSpPr>
        <p:spPr>
          <a:xfrm>
            <a:off x="4252634" y="3229947"/>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20.2 HU</a:t>
            </a:r>
          </a:p>
        </p:txBody>
      </p:sp>
      <p:sp>
        <p:nvSpPr>
          <p:cNvPr id="70" name="TextBox 69">
            <a:extLst>
              <a:ext uri="{FF2B5EF4-FFF2-40B4-BE49-F238E27FC236}">
                <a16:creationId xmlns:a16="http://schemas.microsoft.com/office/drawing/2014/main" id="{952EAD2D-4904-4A0A-B0F7-616052F0B992}"/>
              </a:ext>
            </a:extLst>
          </p:cNvPr>
          <p:cNvSpPr txBox="1"/>
          <p:nvPr/>
        </p:nvSpPr>
        <p:spPr>
          <a:xfrm>
            <a:off x="6989382" y="3222972"/>
            <a:ext cx="1027548" cy="323165"/>
          </a:xfrm>
          <a:prstGeom prst="rect">
            <a:avLst/>
          </a:prstGeom>
          <a:noFill/>
        </p:spPr>
        <p:txBody>
          <a:bodyPr wrap="square" lIns="0" tIns="0" rIns="0" bIns="0" rtlCol="0">
            <a:spAutoFit/>
          </a:bodyPr>
          <a:lstStyle/>
          <a:p>
            <a:pPr algn="ctr"/>
            <a:r>
              <a:rPr lang="en-US" sz="1050" b="1" dirty="0">
                <a:solidFill>
                  <a:srgbClr val="FFFF00"/>
                </a:solidFill>
              </a:rPr>
              <a:t>Mean = 1.4 HU</a:t>
            </a:r>
            <a:br>
              <a:rPr lang="en-US" sz="1050" b="1" dirty="0">
                <a:solidFill>
                  <a:srgbClr val="FFFF00"/>
                </a:solidFill>
              </a:rPr>
            </a:br>
            <a:r>
              <a:rPr lang="en-US" sz="1050" b="1" dirty="0" err="1">
                <a:solidFill>
                  <a:srgbClr val="FFFF00"/>
                </a:solidFill>
              </a:rPr>
              <a:t>s.d.</a:t>
            </a:r>
            <a:r>
              <a:rPr lang="en-US" sz="1050" b="1" dirty="0">
                <a:solidFill>
                  <a:srgbClr val="FFFF00"/>
                </a:solidFill>
              </a:rPr>
              <a:t> = 69.7 HU</a:t>
            </a:r>
          </a:p>
        </p:txBody>
      </p:sp>
      <p:sp>
        <p:nvSpPr>
          <p:cNvPr id="73" name="TextBox 72">
            <a:extLst>
              <a:ext uri="{FF2B5EF4-FFF2-40B4-BE49-F238E27FC236}">
                <a16:creationId xmlns:a16="http://schemas.microsoft.com/office/drawing/2014/main" id="{4AA9FB96-A256-4CEC-812E-0C66A9B9C046}"/>
              </a:ext>
            </a:extLst>
          </p:cNvPr>
          <p:cNvSpPr txBox="1"/>
          <p:nvPr/>
        </p:nvSpPr>
        <p:spPr>
          <a:xfrm>
            <a:off x="9726611" y="3215239"/>
            <a:ext cx="1027548" cy="323165"/>
          </a:xfrm>
          <a:prstGeom prst="rect">
            <a:avLst/>
          </a:prstGeom>
          <a:noFill/>
        </p:spPr>
        <p:txBody>
          <a:bodyPr wrap="square" lIns="0" tIns="0" rIns="0" bIns="0" rtlCol="0">
            <a:spAutoFit/>
          </a:bodyPr>
          <a:lstStyle/>
          <a:p>
            <a:pPr algn="ctr"/>
            <a:r>
              <a:rPr lang="en-US" sz="1050" b="1" dirty="0">
                <a:solidFill>
                  <a:srgbClr val="FFFF00"/>
                </a:solidFill>
              </a:rPr>
              <a:t>Mean = -1.4 HU</a:t>
            </a:r>
            <a:br>
              <a:rPr lang="en-US" sz="1050" b="1" dirty="0">
                <a:solidFill>
                  <a:srgbClr val="FFFF00"/>
                </a:solidFill>
              </a:rPr>
            </a:br>
            <a:r>
              <a:rPr lang="en-US" sz="1050" b="1" dirty="0" err="1">
                <a:solidFill>
                  <a:srgbClr val="FFFF00"/>
                </a:solidFill>
              </a:rPr>
              <a:t>s.d.</a:t>
            </a:r>
            <a:r>
              <a:rPr lang="en-US" sz="1050" b="1" dirty="0">
                <a:solidFill>
                  <a:srgbClr val="FFFF00"/>
                </a:solidFill>
              </a:rPr>
              <a:t> = 70.1 HU</a:t>
            </a:r>
          </a:p>
        </p:txBody>
      </p:sp>
      <p:sp>
        <p:nvSpPr>
          <p:cNvPr id="76" name="TextBox 75">
            <a:extLst>
              <a:ext uri="{FF2B5EF4-FFF2-40B4-BE49-F238E27FC236}">
                <a16:creationId xmlns:a16="http://schemas.microsoft.com/office/drawing/2014/main" id="{12F321B7-280F-4003-A585-39EBD5AF193A}"/>
              </a:ext>
            </a:extLst>
          </p:cNvPr>
          <p:cNvSpPr txBox="1"/>
          <p:nvPr/>
        </p:nvSpPr>
        <p:spPr>
          <a:xfrm>
            <a:off x="1558595" y="528512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5.3 HU</a:t>
            </a:r>
          </a:p>
        </p:txBody>
      </p:sp>
      <p:sp>
        <p:nvSpPr>
          <p:cNvPr id="79" name="TextBox 78">
            <a:extLst>
              <a:ext uri="{FF2B5EF4-FFF2-40B4-BE49-F238E27FC236}">
                <a16:creationId xmlns:a16="http://schemas.microsoft.com/office/drawing/2014/main" id="{025213BF-9994-4C00-BFDA-BF3B34730A68}"/>
              </a:ext>
            </a:extLst>
          </p:cNvPr>
          <p:cNvSpPr txBox="1"/>
          <p:nvPr/>
        </p:nvSpPr>
        <p:spPr>
          <a:xfrm>
            <a:off x="4278208" y="5305596"/>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12.8 HU</a:t>
            </a:r>
          </a:p>
        </p:txBody>
      </p:sp>
      <p:sp>
        <p:nvSpPr>
          <p:cNvPr id="82" name="TextBox 81">
            <a:extLst>
              <a:ext uri="{FF2B5EF4-FFF2-40B4-BE49-F238E27FC236}">
                <a16:creationId xmlns:a16="http://schemas.microsoft.com/office/drawing/2014/main" id="{4CEC59DA-EB2F-48B0-ACD4-02B3858FA990}"/>
              </a:ext>
            </a:extLst>
          </p:cNvPr>
          <p:cNvSpPr txBox="1"/>
          <p:nvPr/>
        </p:nvSpPr>
        <p:spPr>
          <a:xfrm>
            <a:off x="7010580" y="5307213"/>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60.7 HU</a:t>
            </a:r>
          </a:p>
        </p:txBody>
      </p:sp>
      <p:sp>
        <p:nvSpPr>
          <p:cNvPr id="85" name="TextBox 84">
            <a:extLst>
              <a:ext uri="{FF2B5EF4-FFF2-40B4-BE49-F238E27FC236}">
                <a16:creationId xmlns:a16="http://schemas.microsoft.com/office/drawing/2014/main" id="{5EEE28E0-0C17-42AC-BEBB-DF0D4B360840}"/>
              </a:ext>
            </a:extLst>
          </p:cNvPr>
          <p:cNvSpPr txBox="1"/>
          <p:nvPr/>
        </p:nvSpPr>
        <p:spPr>
          <a:xfrm>
            <a:off x="9686888" y="5312385"/>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62.4 HU</a:t>
            </a:r>
          </a:p>
        </p:txBody>
      </p:sp>
      <p:sp>
        <p:nvSpPr>
          <p:cNvPr id="37" name="Rectangle 36">
            <a:extLst>
              <a:ext uri="{FF2B5EF4-FFF2-40B4-BE49-F238E27FC236}">
                <a16:creationId xmlns:a16="http://schemas.microsoft.com/office/drawing/2014/main" id="{CBE0501D-E25E-419F-9BE3-918BDA90C1FF}"/>
              </a:ext>
            </a:extLst>
          </p:cNvPr>
          <p:cNvSpPr/>
          <p:nvPr/>
        </p:nvSpPr>
        <p:spPr>
          <a:xfrm>
            <a:off x="1987004" y="1559442"/>
            <a:ext cx="146596" cy="319600"/>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00"/>
              </a:solidFill>
            </a:endParaRPr>
          </a:p>
        </p:txBody>
      </p:sp>
      <p:sp>
        <p:nvSpPr>
          <p:cNvPr id="38" name="Title 3">
            <a:extLst>
              <a:ext uri="{FF2B5EF4-FFF2-40B4-BE49-F238E27FC236}">
                <a16:creationId xmlns:a16="http://schemas.microsoft.com/office/drawing/2014/main" id="{199639B3-B777-4892-AD85-46ED05CADAC6}"/>
              </a:ext>
            </a:extLst>
          </p:cNvPr>
          <p:cNvSpPr txBox="1">
            <a:spLocks/>
          </p:cNvSpPr>
          <p:nvPr/>
        </p:nvSpPr>
        <p:spPr>
          <a:xfrm>
            <a:off x="582303" y="70377"/>
            <a:ext cx="11027394" cy="413181"/>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pPr>
              <a:lnSpc>
                <a:spcPct val="70000"/>
              </a:lnSpc>
            </a:pPr>
            <a:r>
              <a:rPr lang="en-US" b="1"/>
              <a:t>Noise evaluation – 100 mA, spectrum-specific mu </a:t>
            </a:r>
            <a:r>
              <a:rPr lang="en-US" b="1">
                <a:solidFill>
                  <a:srgbClr val="FF0000"/>
                </a:solidFill>
              </a:rPr>
              <a:t>#2</a:t>
            </a:r>
            <a:endParaRPr lang="en-US" dirty="0"/>
          </a:p>
        </p:txBody>
      </p:sp>
      <p:sp>
        <p:nvSpPr>
          <p:cNvPr id="40" name="TextBox 39">
            <a:extLst>
              <a:ext uri="{FF2B5EF4-FFF2-40B4-BE49-F238E27FC236}">
                <a16:creationId xmlns:a16="http://schemas.microsoft.com/office/drawing/2014/main" id="{AE3A9EF0-AB97-4B3C-BC2C-1F9705FCFB20}"/>
              </a:ext>
            </a:extLst>
          </p:cNvPr>
          <p:cNvSpPr txBox="1"/>
          <p:nvPr/>
        </p:nvSpPr>
        <p:spPr>
          <a:xfrm>
            <a:off x="11013825" y="328335"/>
            <a:ext cx="1038446" cy="830997"/>
          </a:xfrm>
          <a:prstGeom prst="rect">
            <a:avLst/>
          </a:prstGeom>
          <a:noFill/>
        </p:spPr>
        <p:txBody>
          <a:bodyPr wrap="square" lIns="0" tIns="0" rIns="0" bIns="0" rtlCol="0">
            <a:spAutoFit/>
          </a:bodyPr>
          <a:lstStyle/>
          <a:p>
            <a:pPr algn="ctr"/>
            <a:r>
              <a:rPr lang="en-US" b="1" dirty="0">
                <a:solidFill>
                  <a:srgbClr val="FF0000"/>
                </a:solidFill>
              </a:rPr>
              <a:t>Re-run no different</a:t>
            </a:r>
          </a:p>
          <a:p>
            <a:pPr algn="ctr"/>
            <a:r>
              <a:rPr lang="en-US" b="1" dirty="0">
                <a:solidFill>
                  <a:srgbClr val="FF0000"/>
                </a:solidFill>
              </a:rPr>
              <a:t>???</a:t>
            </a:r>
          </a:p>
        </p:txBody>
      </p:sp>
    </p:spTree>
    <p:extLst>
      <p:ext uri="{BB962C8B-B14F-4D97-AF65-F5344CB8AC3E}">
        <p14:creationId xmlns:p14="http://schemas.microsoft.com/office/powerpoint/2010/main" val="38282811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Recon kernel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764327" y="3609864"/>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Soft</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834698" y="3609864"/>
            <a:ext cx="59297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Bone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65" y="3904866"/>
            <a:ext cx="2938108" cy="2951774"/>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574579" y="3609864"/>
            <a:ext cx="1087764"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Standard</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45980" y="3904866"/>
            <a:ext cx="2938106" cy="2951772"/>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3314" y="3904865"/>
            <a:ext cx="2938106" cy="2951772"/>
          </a:xfrm>
          <a:prstGeom prst="rect">
            <a:avLst/>
          </a:prstGeom>
        </p:spPr>
      </p:pic>
      <p:sp>
        <p:nvSpPr>
          <p:cNvPr id="23" name="Title 3">
            <a:extLst>
              <a:ext uri="{FF2B5EF4-FFF2-40B4-BE49-F238E27FC236}">
                <a16:creationId xmlns:a16="http://schemas.microsoft.com/office/drawing/2014/main" id="{D07423EE-8266-4559-ADC6-62624F8C2C60}"/>
              </a:ext>
            </a:extLst>
          </p:cNvPr>
          <p:cNvSpPr txBox="1">
            <a:spLocks/>
          </p:cNvSpPr>
          <p:nvPr/>
        </p:nvSpPr>
        <p:spPr>
          <a:xfrm>
            <a:off x="3766451" y="332891"/>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R-L</a:t>
            </a:r>
          </a:p>
        </p:txBody>
      </p:sp>
      <p:pic>
        <p:nvPicPr>
          <p:cNvPr id="25" name="Picture 24">
            <a:extLst>
              <a:ext uri="{FF2B5EF4-FFF2-40B4-BE49-F238E27FC236}">
                <a16:creationId xmlns:a16="http://schemas.microsoft.com/office/drawing/2014/main" id="{8AD0DC46-C203-45BC-9CC2-62F21BB43E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50590" y="627893"/>
            <a:ext cx="2938108" cy="2951774"/>
          </a:xfrm>
          <a:prstGeom prst="rect">
            <a:avLst/>
          </a:prstGeom>
        </p:spPr>
      </p:pic>
      <p:sp>
        <p:nvSpPr>
          <p:cNvPr id="28" name="Title 3">
            <a:extLst>
              <a:ext uri="{FF2B5EF4-FFF2-40B4-BE49-F238E27FC236}">
                <a16:creationId xmlns:a16="http://schemas.microsoft.com/office/drawing/2014/main" id="{F76F065B-1C2A-4DB3-8FA3-05CD9E5AE087}"/>
              </a:ext>
            </a:extLst>
          </p:cNvPr>
          <p:cNvSpPr txBox="1">
            <a:spLocks/>
          </p:cNvSpPr>
          <p:nvPr/>
        </p:nvSpPr>
        <p:spPr>
          <a:xfrm>
            <a:off x="7792776" y="332891"/>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S-L</a:t>
            </a:r>
          </a:p>
        </p:txBody>
      </p:sp>
      <p:pic>
        <p:nvPicPr>
          <p:cNvPr id="31" name="Picture 30">
            <a:extLst>
              <a:ext uri="{FF2B5EF4-FFF2-40B4-BE49-F238E27FC236}">
                <a16:creationId xmlns:a16="http://schemas.microsoft.com/office/drawing/2014/main" id="{8000D157-D16D-4A45-92C1-CECBE65737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76914" y="627893"/>
            <a:ext cx="2938108" cy="2951774"/>
          </a:xfrm>
          <a:prstGeom prst="rect">
            <a:avLst/>
          </a:prstGeom>
        </p:spPr>
      </p:pic>
      <p:sp>
        <p:nvSpPr>
          <p:cNvPr id="13" name="Title 3">
            <a:extLst>
              <a:ext uri="{FF2B5EF4-FFF2-40B4-BE49-F238E27FC236}">
                <a16:creationId xmlns:a16="http://schemas.microsoft.com/office/drawing/2014/main" id="{45F497C1-898A-4D10-A95E-7A66071342F8}"/>
              </a:ext>
            </a:extLst>
          </p:cNvPr>
          <p:cNvSpPr txBox="1">
            <a:spLocks/>
          </p:cNvSpPr>
          <p:nvPr/>
        </p:nvSpPr>
        <p:spPr>
          <a:xfrm>
            <a:off x="9917197" y="808756"/>
            <a:ext cx="1629456" cy="243938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Only a slight difference between R-L and S-L.</a:t>
            </a:r>
          </a:p>
          <a:p>
            <a:r>
              <a:rPr lang="en-US" sz="1800" b="1" dirty="0">
                <a:solidFill>
                  <a:srgbClr val="CC3300"/>
                </a:solidFill>
              </a:rPr>
              <a:t>Also, these shift the mean differently than the other 3 kernels (using the same mu).</a:t>
            </a:r>
          </a:p>
        </p:txBody>
      </p:sp>
      <p:sp>
        <p:nvSpPr>
          <p:cNvPr id="17" name="TextBox 16">
            <a:extLst>
              <a:ext uri="{FF2B5EF4-FFF2-40B4-BE49-F238E27FC236}">
                <a16:creationId xmlns:a16="http://schemas.microsoft.com/office/drawing/2014/main" id="{E66C0427-79BA-4570-85C7-5527BDC0B527}"/>
              </a:ext>
            </a:extLst>
          </p:cNvPr>
          <p:cNvSpPr txBox="1"/>
          <p:nvPr/>
        </p:nvSpPr>
        <p:spPr>
          <a:xfrm>
            <a:off x="3629936" y="822405"/>
            <a:ext cx="1027548" cy="323165"/>
          </a:xfrm>
          <a:prstGeom prst="rect">
            <a:avLst/>
          </a:prstGeom>
          <a:noFill/>
        </p:spPr>
        <p:txBody>
          <a:bodyPr wrap="square" lIns="0" tIns="0" rIns="0" bIns="0" rtlCol="0">
            <a:spAutoFit/>
          </a:bodyPr>
          <a:lstStyle/>
          <a:p>
            <a:pPr algn="ctr"/>
            <a:r>
              <a:rPr lang="en-US" sz="1050" b="1" dirty="0">
                <a:solidFill>
                  <a:srgbClr val="FFFF00"/>
                </a:solidFill>
              </a:rPr>
              <a:t>Mean = 7.2 HU</a:t>
            </a:r>
            <a:br>
              <a:rPr lang="en-US" sz="1050" b="1" dirty="0">
                <a:solidFill>
                  <a:srgbClr val="FFFF00"/>
                </a:solidFill>
              </a:rPr>
            </a:br>
            <a:r>
              <a:rPr lang="en-US" sz="1050" b="1" dirty="0" err="1">
                <a:solidFill>
                  <a:srgbClr val="FFFF00"/>
                </a:solidFill>
              </a:rPr>
              <a:t>s.d.</a:t>
            </a:r>
            <a:r>
              <a:rPr lang="en-US" sz="1050" b="1" dirty="0">
                <a:solidFill>
                  <a:srgbClr val="FFFF00"/>
                </a:solidFill>
              </a:rPr>
              <a:t> = 69.1 HU</a:t>
            </a:r>
          </a:p>
        </p:txBody>
      </p:sp>
      <p:sp>
        <p:nvSpPr>
          <p:cNvPr id="20" name="TextBox 19">
            <a:extLst>
              <a:ext uri="{FF2B5EF4-FFF2-40B4-BE49-F238E27FC236}">
                <a16:creationId xmlns:a16="http://schemas.microsoft.com/office/drawing/2014/main" id="{55BEBD86-2837-466C-BD36-9BF43D6A3041}"/>
              </a:ext>
            </a:extLst>
          </p:cNvPr>
          <p:cNvSpPr txBox="1"/>
          <p:nvPr/>
        </p:nvSpPr>
        <p:spPr>
          <a:xfrm>
            <a:off x="7635554" y="833356"/>
            <a:ext cx="1027548" cy="323165"/>
          </a:xfrm>
          <a:prstGeom prst="rect">
            <a:avLst/>
          </a:prstGeom>
          <a:noFill/>
        </p:spPr>
        <p:txBody>
          <a:bodyPr wrap="square" lIns="0" tIns="0" rIns="0" bIns="0" rtlCol="0">
            <a:spAutoFit/>
          </a:bodyPr>
          <a:lstStyle/>
          <a:p>
            <a:pPr algn="ctr"/>
            <a:r>
              <a:rPr lang="en-US" sz="1050" b="1" dirty="0">
                <a:solidFill>
                  <a:srgbClr val="FFFF00"/>
                </a:solidFill>
              </a:rPr>
              <a:t>Mean = 7.3 HU</a:t>
            </a:r>
            <a:br>
              <a:rPr lang="en-US" sz="1050" b="1" dirty="0">
                <a:solidFill>
                  <a:srgbClr val="FFFF00"/>
                </a:solidFill>
              </a:rPr>
            </a:br>
            <a:r>
              <a:rPr lang="en-US" sz="1050" b="1" dirty="0" err="1">
                <a:solidFill>
                  <a:srgbClr val="FFFF00"/>
                </a:solidFill>
              </a:rPr>
              <a:t>s.d.</a:t>
            </a:r>
            <a:r>
              <a:rPr lang="en-US" sz="1050" b="1" dirty="0">
                <a:solidFill>
                  <a:srgbClr val="FFFF00"/>
                </a:solidFill>
              </a:rPr>
              <a:t> = 54.9 HU</a:t>
            </a:r>
          </a:p>
        </p:txBody>
      </p:sp>
      <p:sp>
        <p:nvSpPr>
          <p:cNvPr id="27" name="TextBox 26">
            <a:extLst>
              <a:ext uri="{FF2B5EF4-FFF2-40B4-BE49-F238E27FC236}">
                <a16:creationId xmlns:a16="http://schemas.microsoft.com/office/drawing/2014/main" id="{5BDE11BF-F8C2-4668-A308-E49CD43E6723}"/>
              </a:ext>
            </a:extLst>
          </p:cNvPr>
          <p:cNvSpPr txBox="1"/>
          <p:nvPr/>
        </p:nvSpPr>
        <p:spPr>
          <a:xfrm>
            <a:off x="1587461" y="4095416"/>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24.5 HU</a:t>
            </a:r>
          </a:p>
        </p:txBody>
      </p:sp>
      <p:sp>
        <p:nvSpPr>
          <p:cNvPr id="29" name="TextBox 28">
            <a:extLst>
              <a:ext uri="{FF2B5EF4-FFF2-40B4-BE49-F238E27FC236}">
                <a16:creationId xmlns:a16="http://schemas.microsoft.com/office/drawing/2014/main" id="{5FE280DC-9045-4084-973B-02588780CFEA}"/>
              </a:ext>
            </a:extLst>
          </p:cNvPr>
          <p:cNvSpPr txBox="1"/>
          <p:nvPr/>
        </p:nvSpPr>
        <p:spPr>
          <a:xfrm>
            <a:off x="5634795" y="4095416"/>
            <a:ext cx="1027548" cy="323165"/>
          </a:xfrm>
          <a:prstGeom prst="rect">
            <a:avLst/>
          </a:prstGeom>
          <a:noFill/>
        </p:spPr>
        <p:txBody>
          <a:bodyPr wrap="square" lIns="0" tIns="0" rIns="0" bIns="0" rtlCol="0">
            <a:spAutoFit/>
          </a:bodyPr>
          <a:lstStyle/>
          <a:p>
            <a:pPr algn="ctr"/>
            <a:r>
              <a:rPr lang="en-US" sz="1050" b="1" dirty="0">
                <a:solidFill>
                  <a:srgbClr val="FFFF00"/>
                </a:solidFill>
              </a:rPr>
              <a:t>Mean = -0.1 HU</a:t>
            </a:r>
            <a:br>
              <a:rPr lang="en-US" sz="1050" b="1" dirty="0">
                <a:solidFill>
                  <a:srgbClr val="FFFF00"/>
                </a:solidFill>
              </a:rPr>
            </a:br>
            <a:r>
              <a:rPr lang="en-US" sz="1050" b="1" dirty="0" err="1">
                <a:solidFill>
                  <a:srgbClr val="FFFF00"/>
                </a:solidFill>
              </a:rPr>
              <a:t>s.d.</a:t>
            </a:r>
            <a:r>
              <a:rPr lang="en-US" sz="1050" b="1" dirty="0">
                <a:solidFill>
                  <a:srgbClr val="FFFF00"/>
                </a:solidFill>
              </a:rPr>
              <a:t> = 37.7 HU</a:t>
            </a:r>
          </a:p>
        </p:txBody>
      </p:sp>
      <p:sp>
        <p:nvSpPr>
          <p:cNvPr id="30" name="TextBox 29">
            <a:extLst>
              <a:ext uri="{FF2B5EF4-FFF2-40B4-BE49-F238E27FC236}">
                <a16:creationId xmlns:a16="http://schemas.microsoft.com/office/drawing/2014/main" id="{7690C6E5-72BD-4713-A4D5-BDB7341E7260}"/>
              </a:ext>
            </a:extLst>
          </p:cNvPr>
          <p:cNvSpPr txBox="1"/>
          <p:nvPr/>
        </p:nvSpPr>
        <p:spPr>
          <a:xfrm>
            <a:off x="9704377" y="4095415"/>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76.9 HU</a:t>
            </a:r>
          </a:p>
        </p:txBody>
      </p:sp>
      <p:pic>
        <p:nvPicPr>
          <p:cNvPr id="6" name="Picture 5">
            <a:extLst>
              <a:ext uri="{FF2B5EF4-FFF2-40B4-BE49-F238E27FC236}">
                <a16:creationId xmlns:a16="http://schemas.microsoft.com/office/drawing/2014/main" id="{8AA3813F-A6F4-4736-B971-BDFE43822DBA}"/>
              </a:ext>
            </a:extLst>
          </p:cNvPr>
          <p:cNvPicPr>
            <a:picLocks noChangeAspect="1"/>
          </p:cNvPicPr>
          <p:nvPr/>
        </p:nvPicPr>
        <p:blipFill>
          <a:blip r:embed="rId7"/>
          <a:stretch>
            <a:fillRect/>
          </a:stretch>
        </p:blipFill>
        <p:spPr>
          <a:xfrm>
            <a:off x="3723" y="833356"/>
            <a:ext cx="1760604" cy="1898361"/>
          </a:xfrm>
          <a:prstGeom prst="rect">
            <a:avLst/>
          </a:prstGeom>
        </p:spPr>
      </p:pic>
      <p:sp>
        <p:nvSpPr>
          <p:cNvPr id="32" name="TextBox 31">
            <a:extLst>
              <a:ext uri="{FF2B5EF4-FFF2-40B4-BE49-F238E27FC236}">
                <a16:creationId xmlns:a16="http://schemas.microsoft.com/office/drawing/2014/main" id="{894844ED-AF82-464B-99C6-85A4F7A3B901}"/>
              </a:ext>
            </a:extLst>
          </p:cNvPr>
          <p:cNvSpPr txBox="1"/>
          <p:nvPr/>
        </p:nvSpPr>
        <p:spPr>
          <a:xfrm>
            <a:off x="682289" y="1235196"/>
            <a:ext cx="403472" cy="161583"/>
          </a:xfrm>
          <a:prstGeom prst="rect">
            <a:avLst/>
          </a:prstGeom>
          <a:noFill/>
        </p:spPr>
        <p:txBody>
          <a:bodyPr wrap="square" lIns="0" tIns="0" rIns="0" bIns="0" rtlCol="0">
            <a:spAutoFit/>
          </a:bodyPr>
          <a:lstStyle/>
          <a:p>
            <a:pPr algn="ctr"/>
            <a:r>
              <a:rPr lang="en-US" sz="1050" b="1" dirty="0">
                <a:solidFill>
                  <a:srgbClr val="FFFF00"/>
                </a:solidFill>
              </a:rPr>
              <a:t>ROI</a:t>
            </a:r>
          </a:p>
        </p:txBody>
      </p:sp>
    </p:spTree>
    <p:extLst>
      <p:ext uri="{BB962C8B-B14F-4D97-AF65-F5344CB8AC3E}">
        <p14:creationId xmlns:p14="http://schemas.microsoft.com/office/powerpoint/2010/main" val="383406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Recon kernel evaluation </a:t>
            </a:r>
            <a:r>
              <a:rPr lang="en-US" b="1" dirty="0">
                <a:solidFill>
                  <a:srgbClr val="FF0000"/>
                </a:solidFill>
              </a:rPr>
              <a:t>#2</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764327" y="3609864"/>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Soft</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834698" y="3609864"/>
            <a:ext cx="59297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Bone</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48465" y="3904866"/>
            <a:ext cx="2938108" cy="2951773"/>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574579" y="3609864"/>
            <a:ext cx="1087764"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Standard</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45980" y="3904866"/>
            <a:ext cx="2938106" cy="2951771"/>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593314" y="3904865"/>
            <a:ext cx="2938106" cy="2951771"/>
          </a:xfrm>
          <a:prstGeom prst="rect">
            <a:avLst/>
          </a:prstGeom>
        </p:spPr>
      </p:pic>
      <p:sp>
        <p:nvSpPr>
          <p:cNvPr id="23" name="Title 3">
            <a:extLst>
              <a:ext uri="{FF2B5EF4-FFF2-40B4-BE49-F238E27FC236}">
                <a16:creationId xmlns:a16="http://schemas.microsoft.com/office/drawing/2014/main" id="{D07423EE-8266-4559-ADC6-62624F8C2C60}"/>
              </a:ext>
            </a:extLst>
          </p:cNvPr>
          <p:cNvSpPr txBox="1">
            <a:spLocks/>
          </p:cNvSpPr>
          <p:nvPr/>
        </p:nvSpPr>
        <p:spPr>
          <a:xfrm>
            <a:off x="3766451" y="332891"/>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R-L</a:t>
            </a:r>
          </a:p>
        </p:txBody>
      </p:sp>
      <p:pic>
        <p:nvPicPr>
          <p:cNvPr id="25" name="Picture 24">
            <a:extLst>
              <a:ext uri="{FF2B5EF4-FFF2-40B4-BE49-F238E27FC236}">
                <a16:creationId xmlns:a16="http://schemas.microsoft.com/office/drawing/2014/main" id="{8AD0DC46-C203-45BC-9CC2-62F21BB43E56}"/>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550590" y="627893"/>
            <a:ext cx="2938108" cy="2951773"/>
          </a:xfrm>
          <a:prstGeom prst="rect">
            <a:avLst/>
          </a:prstGeom>
        </p:spPr>
      </p:pic>
      <p:sp>
        <p:nvSpPr>
          <p:cNvPr id="28" name="Title 3">
            <a:extLst>
              <a:ext uri="{FF2B5EF4-FFF2-40B4-BE49-F238E27FC236}">
                <a16:creationId xmlns:a16="http://schemas.microsoft.com/office/drawing/2014/main" id="{F76F065B-1C2A-4DB3-8FA3-05CD9E5AE087}"/>
              </a:ext>
            </a:extLst>
          </p:cNvPr>
          <p:cNvSpPr txBox="1">
            <a:spLocks/>
          </p:cNvSpPr>
          <p:nvPr/>
        </p:nvSpPr>
        <p:spPr>
          <a:xfrm>
            <a:off x="7792776" y="332891"/>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S-L</a:t>
            </a:r>
          </a:p>
        </p:txBody>
      </p:sp>
      <p:pic>
        <p:nvPicPr>
          <p:cNvPr id="31" name="Picture 30">
            <a:extLst>
              <a:ext uri="{FF2B5EF4-FFF2-40B4-BE49-F238E27FC236}">
                <a16:creationId xmlns:a16="http://schemas.microsoft.com/office/drawing/2014/main" id="{8000D157-D16D-4A45-92C1-CECBE65737E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576914" y="627893"/>
            <a:ext cx="2938108" cy="2951773"/>
          </a:xfrm>
          <a:prstGeom prst="rect">
            <a:avLst/>
          </a:prstGeom>
        </p:spPr>
      </p:pic>
      <p:sp>
        <p:nvSpPr>
          <p:cNvPr id="13" name="Title 3">
            <a:extLst>
              <a:ext uri="{FF2B5EF4-FFF2-40B4-BE49-F238E27FC236}">
                <a16:creationId xmlns:a16="http://schemas.microsoft.com/office/drawing/2014/main" id="{45F497C1-898A-4D10-A95E-7A66071342F8}"/>
              </a:ext>
            </a:extLst>
          </p:cNvPr>
          <p:cNvSpPr txBox="1">
            <a:spLocks/>
          </p:cNvSpPr>
          <p:nvPr/>
        </p:nvSpPr>
        <p:spPr>
          <a:xfrm>
            <a:off x="9917197" y="808756"/>
            <a:ext cx="1629456" cy="2439380"/>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CC3300"/>
                </a:solidFill>
              </a:rPr>
              <a:t>Only a slight difference between R-L and S-L.</a:t>
            </a:r>
          </a:p>
          <a:p>
            <a:r>
              <a:rPr lang="en-US" sz="1800" b="1" dirty="0">
                <a:solidFill>
                  <a:srgbClr val="CC3300"/>
                </a:solidFill>
              </a:rPr>
              <a:t>Also, these shift the mean differently than the other 3 kernels (using the same mu).</a:t>
            </a:r>
          </a:p>
        </p:txBody>
      </p:sp>
      <p:sp>
        <p:nvSpPr>
          <p:cNvPr id="17" name="TextBox 16">
            <a:extLst>
              <a:ext uri="{FF2B5EF4-FFF2-40B4-BE49-F238E27FC236}">
                <a16:creationId xmlns:a16="http://schemas.microsoft.com/office/drawing/2014/main" id="{E66C0427-79BA-4570-85C7-5527BDC0B527}"/>
              </a:ext>
            </a:extLst>
          </p:cNvPr>
          <p:cNvSpPr txBox="1"/>
          <p:nvPr/>
        </p:nvSpPr>
        <p:spPr>
          <a:xfrm>
            <a:off x="3629936" y="822405"/>
            <a:ext cx="1027548" cy="323165"/>
          </a:xfrm>
          <a:prstGeom prst="rect">
            <a:avLst/>
          </a:prstGeom>
          <a:noFill/>
        </p:spPr>
        <p:txBody>
          <a:bodyPr wrap="square" lIns="0" tIns="0" rIns="0" bIns="0" rtlCol="0">
            <a:spAutoFit/>
          </a:bodyPr>
          <a:lstStyle/>
          <a:p>
            <a:pPr algn="ctr"/>
            <a:r>
              <a:rPr lang="en-US" sz="1050" b="1" dirty="0">
                <a:solidFill>
                  <a:srgbClr val="FFFF00"/>
                </a:solidFill>
              </a:rPr>
              <a:t>Mean = 7.2 HU</a:t>
            </a:r>
            <a:br>
              <a:rPr lang="en-US" sz="1050" b="1" dirty="0">
                <a:solidFill>
                  <a:srgbClr val="FFFF00"/>
                </a:solidFill>
              </a:rPr>
            </a:br>
            <a:r>
              <a:rPr lang="en-US" sz="1050" b="1" dirty="0" err="1">
                <a:solidFill>
                  <a:srgbClr val="FFFF00"/>
                </a:solidFill>
              </a:rPr>
              <a:t>s.d.</a:t>
            </a:r>
            <a:r>
              <a:rPr lang="en-US" sz="1050" b="1" dirty="0">
                <a:solidFill>
                  <a:srgbClr val="FFFF00"/>
                </a:solidFill>
              </a:rPr>
              <a:t> = 69.1 HU</a:t>
            </a:r>
          </a:p>
        </p:txBody>
      </p:sp>
      <p:sp>
        <p:nvSpPr>
          <p:cNvPr id="20" name="TextBox 19">
            <a:extLst>
              <a:ext uri="{FF2B5EF4-FFF2-40B4-BE49-F238E27FC236}">
                <a16:creationId xmlns:a16="http://schemas.microsoft.com/office/drawing/2014/main" id="{55BEBD86-2837-466C-BD36-9BF43D6A3041}"/>
              </a:ext>
            </a:extLst>
          </p:cNvPr>
          <p:cNvSpPr txBox="1"/>
          <p:nvPr/>
        </p:nvSpPr>
        <p:spPr>
          <a:xfrm>
            <a:off x="7635554" y="833356"/>
            <a:ext cx="1027548" cy="323165"/>
          </a:xfrm>
          <a:prstGeom prst="rect">
            <a:avLst/>
          </a:prstGeom>
          <a:noFill/>
        </p:spPr>
        <p:txBody>
          <a:bodyPr wrap="square" lIns="0" tIns="0" rIns="0" bIns="0" rtlCol="0">
            <a:spAutoFit/>
          </a:bodyPr>
          <a:lstStyle/>
          <a:p>
            <a:pPr algn="ctr"/>
            <a:r>
              <a:rPr lang="en-US" sz="1050" b="1" dirty="0">
                <a:solidFill>
                  <a:srgbClr val="FFFF00"/>
                </a:solidFill>
              </a:rPr>
              <a:t>Mean = 7.2 HU</a:t>
            </a:r>
            <a:br>
              <a:rPr lang="en-US" sz="1050" b="1" dirty="0">
                <a:solidFill>
                  <a:srgbClr val="FFFF00"/>
                </a:solidFill>
              </a:rPr>
            </a:br>
            <a:r>
              <a:rPr lang="en-US" sz="1050" b="1" dirty="0" err="1">
                <a:solidFill>
                  <a:srgbClr val="FFFF00"/>
                </a:solidFill>
              </a:rPr>
              <a:t>s.d.</a:t>
            </a:r>
            <a:r>
              <a:rPr lang="en-US" sz="1050" b="1" dirty="0">
                <a:solidFill>
                  <a:srgbClr val="FFFF00"/>
                </a:solidFill>
              </a:rPr>
              <a:t> = 56.1 HU</a:t>
            </a:r>
          </a:p>
        </p:txBody>
      </p:sp>
      <p:sp>
        <p:nvSpPr>
          <p:cNvPr id="27" name="TextBox 26">
            <a:extLst>
              <a:ext uri="{FF2B5EF4-FFF2-40B4-BE49-F238E27FC236}">
                <a16:creationId xmlns:a16="http://schemas.microsoft.com/office/drawing/2014/main" id="{5BDE11BF-F8C2-4668-A308-E49CD43E6723}"/>
              </a:ext>
            </a:extLst>
          </p:cNvPr>
          <p:cNvSpPr txBox="1"/>
          <p:nvPr/>
        </p:nvSpPr>
        <p:spPr>
          <a:xfrm>
            <a:off x="1587461" y="4095416"/>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24.1 HU</a:t>
            </a:r>
          </a:p>
        </p:txBody>
      </p:sp>
      <p:sp>
        <p:nvSpPr>
          <p:cNvPr id="29" name="TextBox 28">
            <a:extLst>
              <a:ext uri="{FF2B5EF4-FFF2-40B4-BE49-F238E27FC236}">
                <a16:creationId xmlns:a16="http://schemas.microsoft.com/office/drawing/2014/main" id="{5FE280DC-9045-4084-973B-02588780CFEA}"/>
              </a:ext>
            </a:extLst>
          </p:cNvPr>
          <p:cNvSpPr txBox="1"/>
          <p:nvPr/>
        </p:nvSpPr>
        <p:spPr>
          <a:xfrm>
            <a:off x="5634795" y="4095416"/>
            <a:ext cx="1027548" cy="323165"/>
          </a:xfrm>
          <a:prstGeom prst="rect">
            <a:avLst/>
          </a:prstGeom>
          <a:noFill/>
        </p:spPr>
        <p:txBody>
          <a:bodyPr wrap="square" lIns="0" tIns="0" rIns="0" bIns="0" rtlCol="0">
            <a:spAutoFit/>
          </a:bodyPr>
          <a:lstStyle/>
          <a:p>
            <a:pPr algn="ctr"/>
            <a:r>
              <a:rPr lang="en-US" sz="1050" b="1" dirty="0">
                <a:solidFill>
                  <a:srgbClr val="FFFF00"/>
                </a:solidFill>
              </a:rPr>
              <a:t>Mean = -0.2 HU</a:t>
            </a:r>
            <a:br>
              <a:rPr lang="en-US" sz="1050" b="1" dirty="0">
                <a:solidFill>
                  <a:srgbClr val="FFFF00"/>
                </a:solidFill>
              </a:rPr>
            </a:br>
            <a:r>
              <a:rPr lang="en-US" sz="1050" b="1" dirty="0" err="1">
                <a:solidFill>
                  <a:srgbClr val="FFFF00"/>
                </a:solidFill>
              </a:rPr>
              <a:t>s.d.</a:t>
            </a:r>
            <a:r>
              <a:rPr lang="en-US" sz="1050" b="1" dirty="0">
                <a:solidFill>
                  <a:srgbClr val="FFFF00"/>
                </a:solidFill>
              </a:rPr>
              <a:t> = 38.7 HU</a:t>
            </a:r>
          </a:p>
        </p:txBody>
      </p:sp>
      <p:sp>
        <p:nvSpPr>
          <p:cNvPr id="30" name="TextBox 29">
            <a:extLst>
              <a:ext uri="{FF2B5EF4-FFF2-40B4-BE49-F238E27FC236}">
                <a16:creationId xmlns:a16="http://schemas.microsoft.com/office/drawing/2014/main" id="{7690C6E5-72BD-4713-A4D5-BDB7341E7260}"/>
              </a:ext>
            </a:extLst>
          </p:cNvPr>
          <p:cNvSpPr txBox="1"/>
          <p:nvPr/>
        </p:nvSpPr>
        <p:spPr>
          <a:xfrm>
            <a:off x="9704377" y="4095415"/>
            <a:ext cx="1027548" cy="323165"/>
          </a:xfrm>
          <a:prstGeom prst="rect">
            <a:avLst/>
          </a:prstGeom>
          <a:noFill/>
        </p:spPr>
        <p:txBody>
          <a:bodyPr wrap="square" lIns="0" tIns="0" rIns="0" bIns="0" rtlCol="0">
            <a:spAutoFit/>
          </a:bodyPr>
          <a:lstStyle/>
          <a:p>
            <a:pPr algn="ctr"/>
            <a:r>
              <a:rPr lang="en-US" sz="1050" b="1" dirty="0">
                <a:solidFill>
                  <a:srgbClr val="FFFF00"/>
                </a:solidFill>
              </a:rPr>
              <a:t>Mean = -0.3 HU</a:t>
            </a:r>
            <a:br>
              <a:rPr lang="en-US" sz="1050" b="1" dirty="0">
                <a:solidFill>
                  <a:srgbClr val="FFFF00"/>
                </a:solidFill>
              </a:rPr>
            </a:br>
            <a:r>
              <a:rPr lang="en-US" sz="1050" b="1" dirty="0" err="1">
                <a:solidFill>
                  <a:srgbClr val="FFFF00"/>
                </a:solidFill>
              </a:rPr>
              <a:t>s.d.</a:t>
            </a:r>
            <a:r>
              <a:rPr lang="en-US" sz="1050" b="1" dirty="0">
                <a:solidFill>
                  <a:srgbClr val="FFFF00"/>
                </a:solidFill>
              </a:rPr>
              <a:t> = 78.5 HU</a:t>
            </a:r>
          </a:p>
        </p:txBody>
      </p:sp>
      <p:pic>
        <p:nvPicPr>
          <p:cNvPr id="6" name="Picture 5">
            <a:extLst>
              <a:ext uri="{FF2B5EF4-FFF2-40B4-BE49-F238E27FC236}">
                <a16:creationId xmlns:a16="http://schemas.microsoft.com/office/drawing/2014/main" id="{8AA3813F-A6F4-4736-B971-BDFE43822DBA}"/>
              </a:ext>
            </a:extLst>
          </p:cNvPr>
          <p:cNvPicPr>
            <a:picLocks noChangeAspect="1"/>
          </p:cNvPicPr>
          <p:nvPr/>
        </p:nvPicPr>
        <p:blipFill>
          <a:blip r:embed="rId7"/>
          <a:stretch>
            <a:fillRect/>
          </a:stretch>
        </p:blipFill>
        <p:spPr>
          <a:xfrm>
            <a:off x="3723" y="833356"/>
            <a:ext cx="1760604" cy="1898361"/>
          </a:xfrm>
          <a:prstGeom prst="rect">
            <a:avLst/>
          </a:prstGeom>
        </p:spPr>
      </p:pic>
      <p:sp>
        <p:nvSpPr>
          <p:cNvPr id="32" name="TextBox 31">
            <a:extLst>
              <a:ext uri="{FF2B5EF4-FFF2-40B4-BE49-F238E27FC236}">
                <a16:creationId xmlns:a16="http://schemas.microsoft.com/office/drawing/2014/main" id="{894844ED-AF82-464B-99C6-85A4F7A3B901}"/>
              </a:ext>
            </a:extLst>
          </p:cNvPr>
          <p:cNvSpPr txBox="1"/>
          <p:nvPr/>
        </p:nvSpPr>
        <p:spPr>
          <a:xfrm>
            <a:off x="682289" y="1235196"/>
            <a:ext cx="403472" cy="161583"/>
          </a:xfrm>
          <a:prstGeom prst="rect">
            <a:avLst/>
          </a:prstGeom>
          <a:noFill/>
        </p:spPr>
        <p:txBody>
          <a:bodyPr wrap="square" lIns="0" tIns="0" rIns="0" bIns="0" rtlCol="0">
            <a:spAutoFit/>
          </a:bodyPr>
          <a:lstStyle/>
          <a:p>
            <a:pPr algn="ctr"/>
            <a:r>
              <a:rPr lang="en-US" sz="1050" b="1" dirty="0">
                <a:solidFill>
                  <a:srgbClr val="FFFF00"/>
                </a:solidFill>
              </a:rPr>
              <a:t>ROI</a:t>
            </a:r>
          </a:p>
        </p:txBody>
      </p:sp>
      <p:sp>
        <p:nvSpPr>
          <p:cNvPr id="22" name="TextBox 21">
            <a:extLst>
              <a:ext uri="{FF2B5EF4-FFF2-40B4-BE49-F238E27FC236}">
                <a16:creationId xmlns:a16="http://schemas.microsoft.com/office/drawing/2014/main" id="{DF47146D-C582-4E3C-B91C-EC6D3B2DF1C1}"/>
              </a:ext>
            </a:extLst>
          </p:cNvPr>
          <p:cNvSpPr txBox="1"/>
          <p:nvPr/>
        </p:nvSpPr>
        <p:spPr>
          <a:xfrm>
            <a:off x="6274961" y="2359"/>
            <a:ext cx="4456964" cy="553998"/>
          </a:xfrm>
          <a:prstGeom prst="rect">
            <a:avLst/>
          </a:prstGeom>
          <a:noFill/>
        </p:spPr>
        <p:txBody>
          <a:bodyPr wrap="square" lIns="0" tIns="0" rIns="0" bIns="0" rtlCol="0">
            <a:spAutoFit/>
          </a:bodyPr>
          <a:lstStyle/>
          <a:p>
            <a:pPr algn="ctr"/>
            <a:r>
              <a:rPr lang="en-US" b="1" dirty="0">
                <a:solidFill>
                  <a:srgbClr val="FF0000"/>
                </a:solidFill>
              </a:rPr>
              <a:t>Re-run - these are different ???</a:t>
            </a:r>
          </a:p>
          <a:p>
            <a:pPr algn="ctr"/>
            <a:r>
              <a:rPr lang="en-US" b="1" dirty="0">
                <a:solidFill>
                  <a:srgbClr val="FF0000"/>
                </a:solidFill>
              </a:rPr>
              <a:t>They all use the same projections…</a:t>
            </a:r>
          </a:p>
        </p:txBody>
      </p:sp>
    </p:spTree>
    <p:extLst>
      <p:ext uri="{BB962C8B-B14F-4D97-AF65-F5344CB8AC3E}">
        <p14:creationId xmlns:p14="http://schemas.microsoft.com/office/powerpoint/2010/main" val="32522168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Rotation time evaluation</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764327" y="1811219"/>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0.5 s</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834698" y="1811219"/>
            <a:ext cx="59297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2.0 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6396" y="2224401"/>
            <a:ext cx="3640666" cy="3657600"/>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901057" y="1811219"/>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 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43913" y="2224403"/>
            <a:ext cx="3640666" cy="3657600"/>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1429" y="2224402"/>
            <a:ext cx="3640666" cy="3657600"/>
          </a:xfrm>
          <a:prstGeom prst="rect">
            <a:avLst/>
          </a:prstGeom>
        </p:spPr>
      </p:pic>
      <p:sp>
        <p:nvSpPr>
          <p:cNvPr id="9" name="TextBox 8">
            <a:extLst>
              <a:ext uri="{FF2B5EF4-FFF2-40B4-BE49-F238E27FC236}">
                <a16:creationId xmlns:a16="http://schemas.microsoft.com/office/drawing/2014/main" id="{9EDBE962-EAB5-459D-A502-1A6895670D0F}"/>
              </a:ext>
            </a:extLst>
          </p:cNvPr>
          <p:cNvSpPr txBox="1"/>
          <p:nvPr/>
        </p:nvSpPr>
        <p:spPr>
          <a:xfrm>
            <a:off x="1590121" y="2862220"/>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53.6 HU</a:t>
            </a:r>
          </a:p>
        </p:txBody>
      </p:sp>
      <p:sp>
        <p:nvSpPr>
          <p:cNvPr id="10" name="TextBox 9">
            <a:extLst>
              <a:ext uri="{FF2B5EF4-FFF2-40B4-BE49-F238E27FC236}">
                <a16:creationId xmlns:a16="http://schemas.microsoft.com/office/drawing/2014/main" id="{06315583-6361-4887-B3CF-FEE98CA9C342}"/>
              </a:ext>
            </a:extLst>
          </p:cNvPr>
          <p:cNvSpPr txBox="1"/>
          <p:nvPr/>
        </p:nvSpPr>
        <p:spPr>
          <a:xfrm>
            <a:off x="5582226" y="2942607"/>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37.2 HU</a:t>
            </a:r>
          </a:p>
        </p:txBody>
      </p:sp>
      <p:sp>
        <p:nvSpPr>
          <p:cNvPr id="11" name="TextBox 10">
            <a:extLst>
              <a:ext uri="{FF2B5EF4-FFF2-40B4-BE49-F238E27FC236}">
                <a16:creationId xmlns:a16="http://schemas.microsoft.com/office/drawing/2014/main" id="{660985B1-2C7C-49AF-B6FF-00D2934417AA}"/>
              </a:ext>
            </a:extLst>
          </p:cNvPr>
          <p:cNvSpPr txBox="1"/>
          <p:nvPr/>
        </p:nvSpPr>
        <p:spPr>
          <a:xfrm>
            <a:off x="9593931" y="294260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27.3 HU</a:t>
            </a:r>
          </a:p>
        </p:txBody>
      </p:sp>
      <p:pic>
        <p:nvPicPr>
          <p:cNvPr id="3" name="Picture 2">
            <a:extLst>
              <a:ext uri="{FF2B5EF4-FFF2-40B4-BE49-F238E27FC236}">
                <a16:creationId xmlns:a16="http://schemas.microsoft.com/office/drawing/2014/main" id="{BF1BB120-51E3-449D-AC8F-F2B0B0FFCA6C}"/>
              </a:ext>
            </a:extLst>
          </p:cNvPr>
          <p:cNvPicPr>
            <a:picLocks noChangeAspect="1"/>
          </p:cNvPicPr>
          <p:nvPr/>
        </p:nvPicPr>
        <p:blipFill>
          <a:blip r:embed="rId5"/>
          <a:stretch>
            <a:fillRect/>
          </a:stretch>
        </p:blipFill>
        <p:spPr>
          <a:xfrm>
            <a:off x="7012426" y="146080"/>
            <a:ext cx="1544306" cy="1665139"/>
          </a:xfrm>
          <a:prstGeom prst="rect">
            <a:avLst/>
          </a:prstGeom>
        </p:spPr>
      </p:pic>
      <p:sp>
        <p:nvSpPr>
          <p:cNvPr id="16" name="TextBox 15">
            <a:extLst>
              <a:ext uri="{FF2B5EF4-FFF2-40B4-BE49-F238E27FC236}">
                <a16:creationId xmlns:a16="http://schemas.microsoft.com/office/drawing/2014/main" id="{2DCF6E1D-1DDD-4B62-BEDE-A1D84177FE0F}"/>
              </a:ext>
            </a:extLst>
          </p:cNvPr>
          <p:cNvSpPr txBox="1"/>
          <p:nvPr/>
        </p:nvSpPr>
        <p:spPr>
          <a:xfrm>
            <a:off x="7582843" y="609358"/>
            <a:ext cx="403472" cy="161583"/>
          </a:xfrm>
          <a:prstGeom prst="rect">
            <a:avLst/>
          </a:prstGeom>
          <a:noFill/>
        </p:spPr>
        <p:txBody>
          <a:bodyPr wrap="square" lIns="0" tIns="0" rIns="0" bIns="0" rtlCol="0">
            <a:spAutoFit/>
          </a:bodyPr>
          <a:lstStyle/>
          <a:p>
            <a:pPr algn="ctr"/>
            <a:r>
              <a:rPr lang="en-US" sz="1050" b="1" dirty="0">
                <a:solidFill>
                  <a:srgbClr val="FFFF00"/>
                </a:solidFill>
              </a:rPr>
              <a:t>ROI</a:t>
            </a:r>
          </a:p>
        </p:txBody>
      </p:sp>
    </p:spTree>
    <p:extLst>
      <p:ext uri="{BB962C8B-B14F-4D97-AF65-F5344CB8AC3E}">
        <p14:creationId xmlns:p14="http://schemas.microsoft.com/office/powerpoint/2010/main" val="27087096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4F06BCC-73A2-45A4-9EF5-E4E86E13F90E}"/>
              </a:ext>
            </a:extLst>
          </p:cNvPr>
          <p:cNvSpPr>
            <a:spLocks noGrp="1"/>
          </p:cNvSpPr>
          <p:nvPr>
            <p:ph type="title"/>
          </p:nvPr>
        </p:nvSpPr>
        <p:spPr>
          <a:xfrm>
            <a:off x="582303" y="70377"/>
            <a:ext cx="10032533" cy="413181"/>
          </a:xfrm>
        </p:spPr>
        <p:txBody>
          <a:bodyPr/>
          <a:lstStyle/>
          <a:p>
            <a:pPr>
              <a:lnSpc>
                <a:spcPct val="70000"/>
              </a:lnSpc>
            </a:pPr>
            <a:r>
              <a:rPr lang="en-US" b="1" dirty="0"/>
              <a:t>Rotation time evaluation </a:t>
            </a:r>
            <a:r>
              <a:rPr lang="en-US" b="1" dirty="0">
                <a:solidFill>
                  <a:srgbClr val="FF0000"/>
                </a:solidFill>
              </a:rPr>
              <a:t>#2</a:t>
            </a:r>
            <a:endParaRPr lang="en-US" dirty="0"/>
          </a:p>
        </p:txBody>
      </p:sp>
      <p:sp>
        <p:nvSpPr>
          <p:cNvPr id="34" name="Title 3">
            <a:extLst>
              <a:ext uri="{FF2B5EF4-FFF2-40B4-BE49-F238E27FC236}">
                <a16:creationId xmlns:a16="http://schemas.microsoft.com/office/drawing/2014/main" id="{F858E38F-349E-4862-B465-DFEACD3C84D7}"/>
              </a:ext>
            </a:extLst>
          </p:cNvPr>
          <p:cNvSpPr txBox="1">
            <a:spLocks/>
          </p:cNvSpPr>
          <p:nvPr/>
        </p:nvSpPr>
        <p:spPr>
          <a:xfrm>
            <a:off x="1764327" y="1811219"/>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0.5 s</a:t>
            </a:r>
          </a:p>
        </p:txBody>
      </p:sp>
      <p:sp>
        <p:nvSpPr>
          <p:cNvPr id="60" name="Title 3">
            <a:extLst>
              <a:ext uri="{FF2B5EF4-FFF2-40B4-BE49-F238E27FC236}">
                <a16:creationId xmlns:a16="http://schemas.microsoft.com/office/drawing/2014/main" id="{6AA7698D-9746-47B9-89C5-389660F353AB}"/>
              </a:ext>
            </a:extLst>
          </p:cNvPr>
          <p:cNvSpPr txBox="1">
            <a:spLocks/>
          </p:cNvSpPr>
          <p:nvPr/>
        </p:nvSpPr>
        <p:spPr>
          <a:xfrm>
            <a:off x="9834698" y="1811219"/>
            <a:ext cx="592975"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2.0 s</a:t>
            </a:r>
          </a:p>
        </p:txBody>
      </p:sp>
      <p:pic>
        <p:nvPicPr>
          <p:cNvPr id="21" name="Picture 20">
            <a:extLst>
              <a:ext uri="{FF2B5EF4-FFF2-40B4-BE49-F238E27FC236}">
                <a16:creationId xmlns:a16="http://schemas.microsoft.com/office/drawing/2014/main" id="{EAF47C76-7A1E-4E4F-AE5A-8EC671608647}"/>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6396" y="2224401"/>
            <a:ext cx="3640666" cy="3657599"/>
          </a:xfrm>
          <a:prstGeom prst="rect">
            <a:avLst/>
          </a:prstGeom>
        </p:spPr>
      </p:pic>
      <p:sp>
        <p:nvSpPr>
          <p:cNvPr id="14" name="Title 3">
            <a:extLst>
              <a:ext uri="{FF2B5EF4-FFF2-40B4-BE49-F238E27FC236}">
                <a16:creationId xmlns:a16="http://schemas.microsoft.com/office/drawing/2014/main" id="{BBB5BAD7-3A58-4F08-889C-E5C53B709215}"/>
              </a:ext>
            </a:extLst>
          </p:cNvPr>
          <p:cNvSpPr txBox="1">
            <a:spLocks/>
          </p:cNvSpPr>
          <p:nvPr/>
        </p:nvSpPr>
        <p:spPr>
          <a:xfrm>
            <a:off x="5901057" y="1811219"/>
            <a:ext cx="506386" cy="413182"/>
          </a:xfrm>
          <a:prstGeom prst="rect">
            <a:avLst/>
          </a:prstGeom>
        </p:spPr>
        <p:txBody>
          <a:bodyPr vert="horz" lIns="0" tIns="0" rIns="0" bIns="0" rtlCol="0" anchor="ctr" anchorCtr="0">
            <a:noAutofit/>
          </a:bodyPr>
          <a:lstStyle>
            <a:lvl1pPr algn="l" defTabSz="914400" rtl="0" eaLnBrk="1" latinLnBrk="0" hangingPunct="1">
              <a:lnSpc>
                <a:spcPct val="90000"/>
              </a:lnSpc>
              <a:spcBef>
                <a:spcPct val="0"/>
              </a:spcBef>
              <a:buNone/>
              <a:defRPr sz="3600" kern="1200">
                <a:solidFill>
                  <a:schemeClr val="accent2"/>
                </a:solidFill>
                <a:latin typeface="+mj-lt"/>
                <a:ea typeface="+mj-ea"/>
                <a:cs typeface="+mj-cs"/>
              </a:defRPr>
            </a:lvl1pPr>
          </a:lstStyle>
          <a:p>
            <a:r>
              <a:rPr lang="en-US" sz="1800" b="1" dirty="0">
                <a:solidFill>
                  <a:srgbClr val="6699FF"/>
                </a:solidFill>
              </a:rPr>
              <a:t>1.0 s</a:t>
            </a:r>
          </a:p>
        </p:txBody>
      </p:sp>
      <p:pic>
        <p:nvPicPr>
          <p:cNvPr id="18" name="Picture 17">
            <a:extLst>
              <a:ext uri="{FF2B5EF4-FFF2-40B4-BE49-F238E27FC236}">
                <a16:creationId xmlns:a16="http://schemas.microsoft.com/office/drawing/2014/main" id="{A92A01C3-B245-4BB3-9AF2-9A87816A269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143913" y="2224403"/>
            <a:ext cx="3640666" cy="3657599"/>
          </a:xfrm>
          <a:prstGeom prst="rect">
            <a:avLst/>
          </a:prstGeom>
        </p:spPr>
      </p:pic>
      <p:pic>
        <p:nvPicPr>
          <p:cNvPr id="19" name="Picture 18">
            <a:extLst>
              <a:ext uri="{FF2B5EF4-FFF2-40B4-BE49-F238E27FC236}">
                <a16:creationId xmlns:a16="http://schemas.microsoft.com/office/drawing/2014/main" id="{EDA7E99B-59D8-48E8-8619-CD89B22210A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141429" y="2224402"/>
            <a:ext cx="3640666" cy="3657599"/>
          </a:xfrm>
          <a:prstGeom prst="rect">
            <a:avLst/>
          </a:prstGeom>
        </p:spPr>
      </p:pic>
      <p:sp>
        <p:nvSpPr>
          <p:cNvPr id="9" name="TextBox 8">
            <a:extLst>
              <a:ext uri="{FF2B5EF4-FFF2-40B4-BE49-F238E27FC236}">
                <a16:creationId xmlns:a16="http://schemas.microsoft.com/office/drawing/2014/main" id="{9EDBE962-EAB5-459D-A502-1A6895670D0F}"/>
              </a:ext>
            </a:extLst>
          </p:cNvPr>
          <p:cNvSpPr txBox="1"/>
          <p:nvPr/>
        </p:nvSpPr>
        <p:spPr>
          <a:xfrm>
            <a:off x="1590121" y="2862220"/>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53.6 HU</a:t>
            </a:r>
          </a:p>
        </p:txBody>
      </p:sp>
      <p:sp>
        <p:nvSpPr>
          <p:cNvPr id="10" name="TextBox 9">
            <a:extLst>
              <a:ext uri="{FF2B5EF4-FFF2-40B4-BE49-F238E27FC236}">
                <a16:creationId xmlns:a16="http://schemas.microsoft.com/office/drawing/2014/main" id="{06315583-6361-4887-B3CF-FEE98CA9C342}"/>
              </a:ext>
            </a:extLst>
          </p:cNvPr>
          <p:cNvSpPr txBox="1"/>
          <p:nvPr/>
        </p:nvSpPr>
        <p:spPr>
          <a:xfrm>
            <a:off x="5582226" y="2942607"/>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37.2 HU</a:t>
            </a:r>
          </a:p>
        </p:txBody>
      </p:sp>
      <p:sp>
        <p:nvSpPr>
          <p:cNvPr id="11" name="TextBox 10">
            <a:extLst>
              <a:ext uri="{FF2B5EF4-FFF2-40B4-BE49-F238E27FC236}">
                <a16:creationId xmlns:a16="http://schemas.microsoft.com/office/drawing/2014/main" id="{660985B1-2C7C-49AF-B6FF-00D2934417AA}"/>
              </a:ext>
            </a:extLst>
          </p:cNvPr>
          <p:cNvSpPr txBox="1"/>
          <p:nvPr/>
        </p:nvSpPr>
        <p:spPr>
          <a:xfrm>
            <a:off x="9593931" y="2942606"/>
            <a:ext cx="1027548" cy="323165"/>
          </a:xfrm>
          <a:prstGeom prst="rect">
            <a:avLst/>
          </a:prstGeom>
          <a:noFill/>
        </p:spPr>
        <p:txBody>
          <a:bodyPr wrap="square" lIns="0" tIns="0" rIns="0" bIns="0" rtlCol="0">
            <a:spAutoFit/>
          </a:bodyPr>
          <a:lstStyle/>
          <a:p>
            <a:pPr algn="ctr"/>
            <a:r>
              <a:rPr lang="en-US" sz="1050" b="1" dirty="0">
                <a:solidFill>
                  <a:srgbClr val="FFFF00"/>
                </a:solidFill>
              </a:rPr>
              <a:t>Mean = 0.0 HU</a:t>
            </a:r>
            <a:br>
              <a:rPr lang="en-US" sz="1050" b="1" dirty="0">
                <a:solidFill>
                  <a:srgbClr val="FFFF00"/>
                </a:solidFill>
              </a:rPr>
            </a:br>
            <a:r>
              <a:rPr lang="en-US" sz="1050" b="1" dirty="0" err="1">
                <a:solidFill>
                  <a:srgbClr val="FFFF00"/>
                </a:solidFill>
              </a:rPr>
              <a:t>s.d.</a:t>
            </a:r>
            <a:r>
              <a:rPr lang="en-US" sz="1050" b="1" dirty="0">
                <a:solidFill>
                  <a:srgbClr val="FFFF00"/>
                </a:solidFill>
              </a:rPr>
              <a:t> = 27.3 HU</a:t>
            </a:r>
          </a:p>
        </p:txBody>
      </p:sp>
      <p:pic>
        <p:nvPicPr>
          <p:cNvPr id="3" name="Picture 2">
            <a:extLst>
              <a:ext uri="{FF2B5EF4-FFF2-40B4-BE49-F238E27FC236}">
                <a16:creationId xmlns:a16="http://schemas.microsoft.com/office/drawing/2014/main" id="{BF1BB120-51E3-449D-AC8F-F2B0B0FFCA6C}"/>
              </a:ext>
            </a:extLst>
          </p:cNvPr>
          <p:cNvPicPr>
            <a:picLocks noChangeAspect="1"/>
          </p:cNvPicPr>
          <p:nvPr/>
        </p:nvPicPr>
        <p:blipFill>
          <a:blip r:embed="rId5"/>
          <a:stretch>
            <a:fillRect/>
          </a:stretch>
        </p:blipFill>
        <p:spPr>
          <a:xfrm>
            <a:off x="7012426" y="146080"/>
            <a:ext cx="1544306" cy="1665139"/>
          </a:xfrm>
          <a:prstGeom prst="rect">
            <a:avLst/>
          </a:prstGeom>
        </p:spPr>
      </p:pic>
      <p:sp>
        <p:nvSpPr>
          <p:cNvPr id="16" name="TextBox 15">
            <a:extLst>
              <a:ext uri="{FF2B5EF4-FFF2-40B4-BE49-F238E27FC236}">
                <a16:creationId xmlns:a16="http://schemas.microsoft.com/office/drawing/2014/main" id="{2DCF6E1D-1DDD-4B62-BEDE-A1D84177FE0F}"/>
              </a:ext>
            </a:extLst>
          </p:cNvPr>
          <p:cNvSpPr txBox="1"/>
          <p:nvPr/>
        </p:nvSpPr>
        <p:spPr>
          <a:xfrm>
            <a:off x="7582843" y="609358"/>
            <a:ext cx="403472" cy="161583"/>
          </a:xfrm>
          <a:prstGeom prst="rect">
            <a:avLst/>
          </a:prstGeom>
          <a:noFill/>
        </p:spPr>
        <p:txBody>
          <a:bodyPr wrap="square" lIns="0" tIns="0" rIns="0" bIns="0" rtlCol="0">
            <a:spAutoFit/>
          </a:bodyPr>
          <a:lstStyle/>
          <a:p>
            <a:pPr algn="ctr"/>
            <a:r>
              <a:rPr lang="en-US" sz="1050" b="1" dirty="0">
                <a:solidFill>
                  <a:srgbClr val="FFFF00"/>
                </a:solidFill>
              </a:rPr>
              <a:t>ROI</a:t>
            </a:r>
          </a:p>
        </p:txBody>
      </p:sp>
      <p:sp>
        <p:nvSpPr>
          <p:cNvPr id="17" name="TextBox 16">
            <a:extLst>
              <a:ext uri="{FF2B5EF4-FFF2-40B4-BE49-F238E27FC236}">
                <a16:creationId xmlns:a16="http://schemas.microsoft.com/office/drawing/2014/main" id="{C1246DB3-447B-4D5C-A2B1-CE6AE2A1955D}"/>
              </a:ext>
            </a:extLst>
          </p:cNvPr>
          <p:cNvSpPr txBox="1"/>
          <p:nvPr/>
        </p:nvSpPr>
        <p:spPr>
          <a:xfrm>
            <a:off x="5582226" y="545177"/>
            <a:ext cx="1038446" cy="830997"/>
          </a:xfrm>
          <a:prstGeom prst="rect">
            <a:avLst/>
          </a:prstGeom>
          <a:noFill/>
        </p:spPr>
        <p:txBody>
          <a:bodyPr wrap="square" lIns="0" tIns="0" rIns="0" bIns="0" rtlCol="0">
            <a:spAutoFit/>
          </a:bodyPr>
          <a:lstStyle/>
          <a:p>
            <a:pPr algn="ctr"/>
            <a:r>
              <a:rPr lang="en-US" b="1" dirty="0">
                <a:solidFill>
                  <a:srgbClr val="FF0000"/>
                </a:solidFill>
              </a:rPr>
              <a:t>Re-run no different</a:t>
            </a:r>
          </a:p>
          <a:p>
            <a:pPr algn="ctr"/>
            <a:r>
              <a:rPr lang="en-US" b="1" dirty="0">
                <a:solidFill>
                  <a:srgbClr val="FF0000"/>
                </a:solidFill>
              </a:rPr>
              <a:t>???</a:t>
            </a:r>
          </a:p>
        </p:txBody>
      </p:sp>
    </p:spTree>
    <p:extLst>
      <p:ext uri="{BB962C8B-B14F-4D97-AF65-F5344CB8AC3E}">
        <p14:creationId xmlns:p14="http://schemas.microsoft.com/office/powerpoint/2010/main" val="3925457943"/>
      </p:ext>
    </p:extLst>
  </p:cSld>
  <p:clrMapOvr>
    <a:masterClrMapping/>
  </p:clrMapOvr>
</p:sld>
</file>

<file path=ppt/theme/theme1.xml><?xml version="1.0" encoding="utf-8"?>
<a:theme xmlns:a="http://schemas.openxmlformats.org/drawingml/2006/main" name="GE">
  <a:themeElements>
    <a:clrScheme name="GE Colors">
      <a:dk1>
        <a:srgbClr val="63666A"/>
      </a:dk1>
      <a:lt1>
        <a:sysClr val="window" lastClr="FFFFFF"/>
      </a:lt1>
      <a:dk2>
        <a:srgbClr val="B1B3B3"/>
      </a:dk2>
      <a:lt2>
        <a:srgbClr val="F0F0F0"/>
      </a:lt2>
      <a:accent1>
        <a:srgbClr val="005EB8"/>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dirty="0" smtClean="0">
            <a:solidFill>
              <a:schemeClr val="accent2"/>
            </a:solidFill>
          </a:defRPr>
        </a:defPPr>
      </a:lstStyle>
    </a:txDef>
  </a:objectDefaults>
  <a:extraClrSchemeLst/>
  <a:extLst>
    <a:ext uri="{05A4C25C-085E-4340-85A3-A5531E510DB2}">
      <thm15:themeFamily xmlns:thm15="http://schemas.microsoft.com/office/thememl/2012/main" name="blank.potx" id="{528A80AB-63E7-4739-B6BF-087BEEDFBFB8}" vid="{0462E467-B115-4F7B-8BB4-E9CD90C1AD1A}"/>
    </a:ext>
  </a:extLst>
</a:theme>
</file>

<file path=ppt/theme/theme2.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GE Colors">
      <a:dk1>
        <a:sysClr val="windowText" lastClr="000000"/>
      </a:dk1>
      <a:lt1>
        <a:sysClr val="window" lastClr="FFFFFF"/>
      </a:lt1>
      <a:dk2>
        <a:srgbClr val="B1B3B3"/>
      </a:dk2>
      <a:lt2>
        <a:srgbClr val="F0F0F0"/>
      </a:lt2>
      <a:accent1>
        <a:srgbClr val="005CB9"/>
      </a:accent1>
      <a:accent2>
        <a:srgbClr val="63666A"/>
      </a:accent2>
      <a:accent3>
        <a:srgbClr val="00B5E2"/>
      </a:accent3>
      <a:accent4>
        <a:srgbClr val="0A0A37"/>
      </a:accent4>
      <a:accent5>
        <a:srgbClr val="FE5000"/>
      </a:accent5>
      <a:accent6>
        <a:srgbClr val="00BF6F"/>
      </a:accent6>
      <a:hlink>
        <a:srgbClr val="005CB9"/>
      </a:hlink>
      <a:folHlink>
        <a:srgbClr val="00B5E2"/>
      </a:folHlink>
    </a:clrScheme>
    <a:fontScheme name="GE">
      <a:majorFont>
        <a:latin typeface="GE Inspira Sans"/>
        <a:ea typeface=""/>
        <a:cs typeface=""/>
      </a:majorFont>
      <a:minorFont>
        <a:latin typeface="GE Inspira Sans"/>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30939</TotalTime>
  <Words>2130</Words>
  <Application>Microsoft Office PowerPoint</Application>
  <PresentationFormat>Widescreen</PresentationFormat>
  <Paragraphs>308</Paragraphs>
  <Slides>27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GE Inspira Sans</vt:lpstr>
      <vt:lpstr>GE</vt:lpstr>
      <vt:lpstr>XCIST simulation &amp; recon tests</vt:lpstr>
      <vt:lpstr>Baseline for CatSim phantom experiments</vt:lpstr>
      <vt:lpstr>Noise evaluation – 300 mA, spectrum-specific mu</vt:lpstr>
      <vt:lpstr>Noise evaluation – 100 mA, spectrum-specific mu</vt:lpstr>
      <vt:lpstr>PowerPoint Presentation</vt:lpstr>
      <vt:lpstr>Recon kernel evaluation</vt:lpstr>
      <vt:lpstr>Recon kernel evaluation #2</vt:lpstr>
      <vt:lpstr>Rotation time evaluation</vt:lpstr>
      <vt:lpstr>Rotation time evaluation #2</vt:lpstr>
      <vt:lpstr>Number of views evaluation</vt:lpstr>
      <vt:lpstr>Number of views evaluation #2</vt:lpstr>
      <vt:lpstr>Sampling evaluation</vt:lpstr>
      <vt:lpstr>Scatter evaluation</vt:lpstr>
      <vt:lpstr>Baseline</vt:lpstr>
      <vt:lpstr>16 slices, no phantom offset</vt:lpstr>
      <vt:lpstr>16 slices, no phantom offset</vt:lpstr>
      <vt:lpstr>16 slices, phantom offset +50-mm X</vt:lpstr>
      <vt:lpstr>16 slices, phantom offset +50-mm X</vt:lpstr>
      <vt:lpstr>16 slices, phantom offset +50-mm Y</vt:lpstr>
      <vt:lpstr>16 slices, phantom offset +50-mm Y</vt:lpstr>
      <vt:lpstr>16 slices, phantom offset +4-mm Z</vt:lpstr>
      <vt:lpstr>16 slices, phantom offset +4-mm Z</vt:lpstr>
      <vt:lpstr>16 slices, phantom offset +8-mm Z</vt:lpstr>
      <vt:lpstr>16 slices, phantom offset +8-mm Z</vt:lpstr>
      <vt:lpstr>16 slices, no phantom offset</vt:lpstr>
      <vt:lpstr>16 slices, no phantom offset, +1-mm-Z recon offset</vt:lpstr>
      <vt:lpstr>Recon offset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XCIST simulation &amp; recon tests</dc:title>
  <dc:creator>Paul FitzGerald</dc:creator>
  <dc:description>Version 1.08
Job 1437
August 25, 2016</dc:description>
  <cp:lastModifiedBy>Paul FitzGerald</cp:lastModifiedBy>
  <cp:revision>188</cp:revision>
  <dcterms:created xsi:type="dcterms:W3CDTF">2022-03-01T15:51:23Z</dcterms:created>
  <dcterms:modified xsi:type="dcterms:W3CDTF">2022-09-12T19:48:25Z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cbf68ff9-8dca-4674-8662-f7a570ff3b70_Enabled">
    <vt:lpwstr>True</vt:lpwstr>
  </property>
  <property fmtid="{D5CDD505-2E9C-101B-9397-08002B2CF9AE}" pid="3" name="MSIP_Label_cbf68ff9-8dca-4674-8662-f7a570ff3b70_SiteId">
    <vt:lpwstr>Local</vt:lpwstr>
  </property>
  <property fmtid="{D5CDD505-2E9C-101B-9397-08002B2CF9AE}" pid="4" name="MSIP_Label_cbf68ff9-8dca-4674-8662-f7a570ff3b70_Owner">
    <vt:lpwstr>200003237@ge.com</vt:lpwstr>
  </property>
  <property fmtid="{D5CDD505-2E9C-101B-9397-08002B2CF9AE}" pid="5" name="MSIP_Label_cbf68ff9-8dca-4674-8662-f7a570ff3b70_SetDate">
    <vt:lpwstr>2022-03-30T14:17:18.1891257Z</vt:lpwstr>
  </property>
  <property fmtid="{D5CDD505-2E9C-101B-9397-08002B2CF9AE}" pid="6" name="MSIP_Label_cbf68ff9-8dca-4674-8662-f7a570ff3b70_Name">
    <vt:lpwstr>GE Confidential</vt:lpwstr>
  </property>
  <property fmtid="{D5CDD505-2E9C-101B-9397-08002B2CF9AE}" pid="7" name="MSIP_Label_cbf68ff9-8dca-4674-8662-f7a570ff3b70_Application">
    <vt:lpwstr>Microsoft Azure Information Protection</vt:lpwstr>
  </property>
  <property fmtid="{D5CDD505-2E9C-101B-9397-08002B2CF9AE}" pid="8" name="MSIP_Label_cbf68ff9-8dca-4674-8662-f7a570ff3b70_Extended_MSFT_Method">
    <vt:lpwstr>Manual</vt:lpwstr>
  </property>
  <property fmtid="{D5CDD505-2E9C-101B-9397-08002B2CF9AE}" pid="9" name="Sensitivity">
    <vt:lpwstr>GE Confidential</vt:lpwstr>
  </property>
</Properties>
</file>